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76"/>
  </p:notesMasterIdLst>
  <p:sldIdLst>
    <p:sldId id="256" r:id="rId2"/>
    <p:sldId id="335" r:id="rId3"/>
    <p:sldId id="409" r:id="rId4"/>
    <p:sldId id="479" r:id="rId5"/>
    <p:sldId id="482" r:id="rId6"/>
    <p:sldId id="484" r:id="rId7"/>
    <p:sldId id="485" r:id="rId8"/>
    <p:sldId id="486" r:id="rId9"/>
    <p:sldId id="487" r:id="rId10"/>
    <p:sldId id="365" r:id="rId11"/>
    <p:sldId id="483" r:id="rId12"/>
    <p:sldId id="481" r:id="rId13"/>
    <p:sldId id="480" r:id="rId14"/>
    <p:sldId id="488" r:id="rId15"/>
    <p:sldId id="489" r:id="rId16"/>
    <p:sldId id="490" r:id="rId17"/>
    <p:sldId id="491" r:id="rId18"/>
    <p:sldId id="494" r:id="rId19"/>
    <p:sldId id="495" r:id="rId20"/>
    <p:sldId id="493" r:id="rId21"/>
    <p:sldId id="496" r:id="rId22"/>
    <p:sldId id="497" r:id="rId23"/>
    <p:sldId id="498" r:id="rId24"/>
    <p:sldId id="499" r:id="rId25"/>
    <p:sldId id="500" r:id="rId26"/>
    <p:sldId id="501" r:id="rId27"/>
    <p:sldId id="435" r:id="rId28"/>
    <p:sldId id="503" r:id="rId29"/>
    <p:sldId id="504" r:id="rId30"/>
    <p:sldId id="502" r:id="rId31"/>
    <p:sldId id="505" r:id="rId32"/>
    <p:sldId id="506" r:id="rId33"/>
    <p:sldId id="507" r:id="rId34"/>
    <p:sldId id="508" r:id="rId35"/>
    <p:sldId id="510" r:id="rId36"/>
    <p:sldId id="509" r:id="rId37"/>
    <p:sldId id="515" r:id="rId38"/>
    <p:sldId id="512" r:id="rId39"/>
    <p:sldId id="513" r:id="rId40"/>
    <p:sldId id="511" r:id="rId41"/>
    <p:sldId id="518" r:id="rId42"/>
    <p:sldId id="519" r:id="rId43"/>
    <p:sldId id="517" r:id="rId44"/>
    <p:sldId id="520" r:id="rId45"/>
    <p:sldId id="521" r:id="rId46"/>
    <p:sldId id="522" r:id="rId47"/>
    <p:sldId id="523" r:id="rId48"/>
    <p:sldId id="525" r:id="rId49"/>
    <p:sldId id="526" r:id="rId50"/>
    <p:sldId id="527" r:id="rId51"/>
    <p:sldId id="529" r:id="rId52"/>
    <p:sldId id="531" r:id="rId53"/>
    <p:sldId id="551" r:id="rId54"/>
    <p:sldId id="550" r:id="rId55"/>
    <p:sldId id="530" r:id="rId56"/>
    <p:sldId id="533" r:id="rId57"/>
    <p:sldId id="534" r:id="rId58"/>
    <p:sldId id="532" r:id="rId59"/>
    <p:sldId id="535" r:id="rId60"/>
    <p:sldId id="536" r:id="rId61"/>
    <p:sldId id="537" r:id="rId62"/>
    <p:sldId id="538" r:id="rId63"/>
    <p:sldId id="539" r:id="rId64"/>
    <p:sldId id="540" r:id="rId65"/>
    <p:sldId id="542" r:id="rId66"/>
    <p:sldId id="541" r:id="rId67"/>
    <p:sldId id="552" r:id="rId68"/>
    <p:sldId id="543" r:id="rId69"/>
    <p:sldId id="544" r:id="rId70"/>
    <p:sldId id="545" r:id="rId71"/>
    <p:sldId id="547" r:id="rId72"/>
    <p:sldId id="546" r:id="rId73"/>
    <p:sldId id="548" r:id="rId74"/>
    <p:sldId id="549"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82346" autoAdjust="0"/>
  </p:normalViewPr>
  <p:slideViewPr>
    <p:cSldViewPr snapToGrid="0">
      <p:cViewPr varScale="1">
        <p:scale>
          <a:sx n="95" d="100"/>
          <a:sy n="95" d="100"/>
        </p:scale>
        <p:origin x="102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0A62B6-8235-4A7C-8403-CEED7F26C7E5}" type="datetimeFigureOut">
              <a:rPr lang="en-GB" smtClean="0"/>
              <a:t>27/01/2026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693A92-C27D-47D1-8B2A-7E8A5CD75095}" type="slidenum">
              <a:rPr lang="en-GB" smtClean="0"/>
              <a:t>‹#›</a:t>
            </a:fld>
            <a:endParaRPr lang="en-GB"/>
          </a:p>
        </p:txBody>
      </p:sp>
    </p:spTree>
    <p:extLst>
      <p:ext uri="{BB962C8B-B14F-4D97-AF65-F5344CB8AC3E}">
        <p14:creationId xmlns:p14="http://schemas.microsoft.com/office/powerpoint/2010/main" val="1345972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0693A92-C27D-47D1-8B2A-7E8A5CD75095}" type="slidenum">
              <a:rPr lang="en-GB" smtClean="0"/>
              <a:t>1</a:t>
            </a:fld>
            <a:endParaRPr lang="en-GB"/>
          </a:p>
        </p:txBody>
      </p:sp>
    </p:spTree>
    <p:extLst>
      <p:ext uri="{BB962C8B-B14F-4D97-AF65-F5344CB8AC3E}">
        <p14:creationId xmlns:p14="http://schemas.microsoft.com/office/powerpoint/2010/main" val="347687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693A92-C27D-47D1-8B2A-7E8A5CD75095}" type="slidenum">
              <a:rPr lang="en-GB" smtClean="0"/>
              <a:t>4</a:t>
            </a:fld>
            <a:endParaRPr lang="en-GB"/>
          </a:p>
        </p:txBody>
      </p:sp>
    </p:spTree>
    <p:extLst>
      <p:ext uri="{BB962C8B-B14F-4D97-AF65-F5344CB8AC3E}">
        <p14:creationId xmlns:p14="http://schemas.microsoft.com/office/powerpoint/2010/main" val="3697582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Fourier Series is a mathematical tool that allows us to represent a periodic function as a sum of sine and cosine functions (or complex exponentials).</a:t>
            </a:r>
          </a:p>
          <a:p>
            <a:endParaRPr lang="en-US" dirty="0" smtClean="0"/>
          </a:p>
          <a:p>
            <a:r>
              <a:rPr lang="en-US" dirty="0" smtClean="0"/>
              <a:t>Intuition: Any </a:t>
            </a:r>
            <a:r>
              <a:rPr lang="en-US" dirty="0" smtClean="0"/>
              <a:t>periodic signal (like a square wave, </a:t>
            </a:r>
            <a:r>
              <a:rPr lang="en-US" dirty="0" err="1" smtClean="0"/>
              <a:t>sawtooth</a:t>
            </a:r>
            <a:r>
              <a:rPr lang="en-US" dirty="0" smtClean="0"/>
              <a:t> wave, etc.) can be thought of as a combination of simple sine and cosine waves of different frequencies, amplitudes, and phases. The Fourier Series tells us how much of each frequency is present in the signal.</a:t>
            </a:r>
            <a:endParaRPr lang="en-US" dirty="0"/>
          </a:p>
        </p:txBody>
      </p:sp>
      <p:sp>
        <p:nvSpPr>
          <p:cNvPr id="4" name="Slide Number Placeholder 3"/>
          <p:cNvSpPr>
            <a:spLocks noGrp="1"/>
          </p:cNvSpPr>
          <p:nvPr>
            <p:ph type="sldNum" sz="quarter" idx="10"/>
          </p:nvPr>
        </p:nvSpPr>
        <p:spPr/>
        <p:txBody>
          <a:bodyPr/>
          <a:lstStyle/>
          <a:p>
            <a:fld id="{50693A92-C27D-47D1-8B2A-7E8A5CD75095}" type="slidenum">
              <a:rPr lang="en-GB" smtClean="0"/>
              <a:t>37</a:t>
            </a:fld>
            <a:endParaRPr lang="en-GB"/>
          </a:p>
        </p:txBody>
      </p:sp>
    </p:spTree>
    <p:extLst>
      <p:ext uri="{BB962C8B-B14F-4D97-AF65-F5344CB8AC3E}">
        <p14:creationId xmlns:p14="http://schemas.microsoft.com/office/powerpoint/2010/main" val="2836026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style>
          <a:lnRef idx="2">
            <a:schemeClr val="dk1"/>
          </a:lnRef>
          <a:fillRef idx="1">
            <a:schemeClr val="lt1"/>
          </a:fillRef>
          <a:effectRef idx="0">
            <a:schemeClr val="dk1"/>
          </a:effectRef>
          <a:fontRef idx="none"/>
        </p:style>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Computer Vision</a:t>
            </a:r>
            <a:endParaRPr lang="en-GB"/>
          </a:p>
        </p:txBody>
      </p:sp>
      <p:sp>
        <p:nvSpPr>
          <p:cNvPr id="6" name="Slide Number Placeholder 5"/>
          <p:cNvSpPr>
            <a:spLocks noGrp="1"/>
          </p:cNvSpPr>
          <p:nvPr>
            <p:ph type="sldNum" sz="quarter" idx="12"/>
          </p:nvPr>
        </p:nvSpPr>
        <p:spPr/>
        <p:txBody>
          <a:bodyPr/>
          <a:lstStyle/>
          <a:p>
            <a:fld id="{1BEB7A16-2A17-4549-A1D9-B9B2F7AEB8FC}" type="slidenum">
              <a:rPr lang="en-GB" smtClean="0"/>
              <a:t>‹#›</a:t>
            </a:fld>
            <a:endParaRPr lang="en-GB"/>
          </a:p>
        </p:txBody>
      </p:sp>
    </p:spTree>
    <p:extLst>
      <p:ext uri="{BB962C8B-B14F-4D97-AF65-F5344CB8AC3E}">
        <p14:creationId xmlns:p14="http://schemas.microsoft.com/office/powerpoint/2010/main" val="2389857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Computer Vision</a:t>
            </a:r>
            <a:endParaRPr lang="en-GB"/>
          </a:p>
        </p:txBody>
      </p:sp>
      <p:sp>
        <p:nvSpPr>
          <p:cNvPr id="6" name="Slide Number Placeholder 5"/>
          <p:cNvSpPr>
            <a:spLocks noGrp="1"/>
          </p:cNvSpPr>
          <p:nvPr>
            <p:ph type="sldNum" sz="quarter" idx="12"/>
          </p:nvPr>
        </p:nvSpPr>
        <p:spPr/>
        <p:txBody>
          <a:bodyPr/>
          <a:lstStyle/>
          <a:p>
            <a:fld id="{1BEB7A16-2A17-4549-A1D9-B9B2F7AEB8FC}" type="slidenum">
              <a:rPr lang="en-GB" smtClean="0"/>
              <a:t>‹#›</a:t>
            </a:fld>
            <a:endParaRPr lang="en-GB"/>
          </a:p>
        </p:txBody>
      </p:sp>
    </p:spTree>
    <p:extLst>
      <p:ext uri="{BB962C8B-B14F-4D97-AF65-F5344CB8AC3E}">
        <p14:creationId xmlns:p14="http://schemas.microsoft.com/office/powerpoint/2010/main" val="4102512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Computer Vision</a:t>
            </a:r>
            <a:endParaRPr lang="en-GB"/>
          </a:p>
        </p:txBody>
      </p:sp>
      <p:sp>
        <p:nvSpPr>
          <p:cNvPr id="6" name="Slide Number Placeholder 5"/>
          <p:cNvSpPr>
            <a:spLocks noGrp="1"/>
          </p:cNvSpPr>
          <p:nvPr>
            <p:ph type="sldNum" sz="quarter" idx="12"/>
          </p:nvPr>
        </p:nvSpPr>
        <p:spPr/>
        <p:txBody>
          <a:bodyPr/>
          <a:lstStyle/>
          <a:p>
            <a:fld id="{1BEB7A16-2A17-4549-A1D9-B9B2F7AEB8FC}" type="slidenum">
              <a:rPr lang="en-GB" smtClean="0"/>
              <a:t>‹#›</a:t>
            </a:fld>
            <a:endParaRPr lang="en-GB"/>
          </a:p>
        </p:txBody>
      </p:sp>
    </p:spTree>
    <p:extLst>
      <p:ext uri="{BB962C8B-B14F-4D97-AF65-F5344CB8AC3E}">
        <p14:creationId xmlns:p14="http://schemas.microsoft.com/office/powerpoint/2010/main" val="3441813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85316"/>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smtClean="0"/>
              <a:t>Computer Vision</a:t>
            </a:r>
            <a:endParaRPr lang="en-GB" dirty="0"/>
          </a:p>
        </p:txBody>
      </p:sp>
      <p:sp>
        <p:nvSpPr>
          <p:cNvPr id="6" name="Slide Number Placeholder 5"/>
          <p:cNvSpPr>
            <a:spLocks noGrp="1"/>
          </p:cNvSpPr>
          <p:nvPr>
            <p:ph type="sldNum" sz="quarter" idx="12"/>
          </p:nvPr>
        </p:nvSpPr>
        <p:spPr/>
        <p:txBody>
          <a:bodyPr/>
          <a:lstStyle/>
          <a:p>
            <a:fld id="{1BEB7A16-2A17-4549-A1D9-B9B2F7AEB8FC}" type="slidenum">
              <a:rPr lang="en-GB" smtClean="0"/>
              <a:t>‹#›</a:t>
            </a:fld>
            <a:endParaRPr lang="en-GB"/>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556" t="4411" r="4469"/>
          <a:stretch/>
        </p:blipFill>
        <p:spPr>
          <a:xfrm>
            <a:off x="8133" y="6343095"/>
            <a:ext cx="1411549" cy="514905"/>
          </a:xfrm>
          <a:prstGeom prst="rect">
            <a:avLst/>
          </a:prstGeom>
        </p:spPr>
      </p:pic>
    </p:spTree>
    <p:extLst>
      <p:ext uri="{BB962C8B-B14F-4D97-AF65-F5344CB8AC3E}">
        <p14:creationId xmlns:p14="http://schemas.microsoft.com/office/powerpoint/2010/main" val="3643863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noFill/>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Computer Vision</a:t>
            </a:r>
            <a:endParaRPr lang="en-GB"/>
          </a:p>
        </p:txBody>
      </p:sp>
      <p:sp>
        <p:nvSpPr>
          <p:cNvPr id="6" name="Slide Number Placeholder 5"/>
          <p:cNvSpPr>
            <a:spLocks noGrp="1"/>
          </p:cNvSpPr>
          <p:nvPr>
            <p:ph type="sldNum" sz="quarter" idx="12"/>
          </p:nvPr>
        </p:nvSpPr>
        <p:spPr/>
        <p:txBody>
          <a:bodyPr/>
          <a:lstStyle/>
          <a:p>
            <a:fld id="{1BEB7A16-2A17-4549-A1D9-B9B2F7AEB8FC}" type="slidenum">
              <a:rPr lang="en-GB" smtClean="0"/>
              <a:t>‹#›</a:t>
            </a:fld>
            <a:endParaRPr lang="en-GB"/>
          </a:p>
        </p:txBody>
      </p:sp>
    </p:spTree>
    <p:extLst>
      <p:ext uri="{BB962C8B-B14F-4D97-AF65-F5344CB8AC3E}">
        <p14:creationId xmlns:p14="http://schemas.microsoft.com/office/powerpoint/2010/main" val="3085741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Computer Vision</a:t>
            </a:r>
            <a:endParaRPr lang="en-GB"/>
          </a:p>
        </p:txBody>
      </p:sp>
      <p:sp>
        <p:nvSpPr>
          <p:cNvPr id="7" name="Slide Number Placeholder 6"/>
          <p:cNvSpPr>
            <a:spLocks noGrp="1"/>
          </p:cNvSpPr>
          <p:nvPr>
            <p:ph type="sldNum" sz="quarter" idx="12"/>
          </p:nvPr>
        </p:nvSpPr>
        <p:spPr/>
        <p:txBody>
          <a:bodyPr/>
          <a:lstStyle/>
          <a:p>
            <a:fld id="{1BEB7A16-2A17-4549-A1D9-B9B2F7AEB8FC}" type="slidenum">
              <a:rPr lang="en-GB" smtClean="0"/>
              <a:t>‹#›</a:t>
            </a:fld>
            <a:endParaRPr lang="en-GB"/>
          </a:p>
        </p:txBody>
      </p:sp>
    </p:spTree>
    <p:extLst>
      <p:ext uri="{BB962C8B-B14F-4D97-AF65-F5344CB8AC3E}">
        <p14:creationId xmlns:p14="http://schemas.microsoft.com/office/powerpoint/2010/main" val="3444406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r>
              <a:rPr lang="en-GB" smtClean="0"/>
              <a:t>Computer Vision</a:t>
            </a:r>
            <a:endParaRPr lang="en-GB"/>
          </a:p>
        </p:txBody>
      </p:sp>
      <p:sp>
        <p:nvSpPr>
          <p:cNvPr id="9" name="Slide Number Placeholder 8"/>
          <p:cNvSpPr>
            <a:spLocks noGrp="1"/>
          </p:cNvSpPr>
          <p:nvPr>
            <p:ph type="sldNum" sz="quarter" idx="12"/>
          </p:nvPr>
        </p:nvSpPr>
        <p:spPr/>
        <p:txBody>
          <a:bodyPr/>
          <a:lstStyle/>
          <a:p>
            <a:fld id="{1BEB7A16-2A17-4549-A1D9-B9B2F7AEB8FC}" type="slidenum">
              <a:rPr lang="en-GB" smtClean="0"/>
              <a:t>‹#›</a:t>
            </a:fld>
            <a:endParaRPr lang="en-GB"/>
          </a:p>
        </p:txBody>
      </p:sp>
    </p:spTree>
    <p:extLst>
      <p:ext uri="{BB962C8B-B14F-4D97-AF65-F5344CB8AC3E}">
        <p14:creationId xmlns:p14="http://schemas.microsoft.com/office/powerpoint/2010/main" val="3485167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Computer Vision</a:t>
            </a:r>
            <a:endParaRPr lang="en-GB"/>
          </a:p>
        </p:txBody>
      </p:sp>
      <p:sp>
        <p:nvSpPr>
          <p:cNvPr id="5" name="Slide Number Placeholder 4"/>
          <p:cNvSpPr>
            <a:spLocks noGrp="1"/>
          </p:cNvSpPr>
          <p:nvPr>
            <p:ph type="sldNum" sz="quarter" idx="12"/>
          </p:nvPr>
        </p:nvSpPr>
        <p:spPr/>
        <p:txBody>
          <a:bodyPr/>
          <a:lstStyle/>
          <a:p>
            <a:fld id="{1BEB7A16-2A17-4549-A1D9-B9B2F7AEB8FC}" type="slidenum">
              <a:rPr lang="en-GB" smtClean="0"/>
              <a:t>‹#›</a:t>
            </a:fld>
            <a:endParaRPr lang="en-GB"/>
          </a:p>
        </p:txBody>
      </p:sp>
    </p:spTree>
    <p:extLst>
      <p:ext uri="{BB962C8B-B14F-4D97-AF65-F5344CB8AC3E}">
        <p14:creationId xmlns:p14="http://schemas.microsoft.com/office/powerpoint/2010/main" val="1865282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r>
              <a:rPr lang="en-GB" smtClean="0"/>
              <a:t>Computer Vision</a:t>
            </a:r>
            <a:endParaRPr lang="en-GB"/>
          </a:p>
        </p:txBody>
      </p:sp>
      <p:sp>
        <p:nvSpPr>
          <p:cNvPr id="4" name="Slide Number Placeholder 3"/>
          <p:cNvSpPr>
            <a:spLocks noGrp="1"/>
          </p:cNvSpPr>
          <p:nvPr>
            <p:ph type="sldNum" sz="quarter" idx="12"/>
          </p:nvPr>
        </p:nvSpPr>
        <p:spPr/>
        <p:txBody>
          <a:bodyPr/>
          <a:lstStyle/>
          <a:p>
            <a:fld id="{1BEB7A16-2A17-4549-A1D9-B9B2F7AEB8FC}" type="slidenum">
              <a:rPr lang="en-GB" smtClean="0"/>
              <a:t>‹#›</a:t>
            </a:fld>
            <a:endParaRPr lang="en-GB"/>
          </a:p>
        </p:txBody>
      </p:sp>
    </p:spTree>
    <p:extLst>
      <p:ext uri="{BB962C8B-B14F-4D97-AF65-F5344CB8AC3E}">
        <p14:creationId xmlns:p14="http://schemas.microsoft.com/office/powerpoint/2010/main" val="1443954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Computer Vision</a:t>
            </a:r>
            <a:endParaRPr lang="en-GB"/>
          </a:p>
        </p:txBody>
      </p:sp>
      <p:sp>
        <p:nvSpPr>
          <p:cNvPr id="7" name="Slide Number Placeholder 6"/>
          <p:cNvSpPr>
            <a:spLocks noGrp="1"/>
          </p:cNvSpPr>
          <p:nvPr>
            <p:ph type="sldNum" sz="quarter" idx="12"/>
          </p:nvPr>
        </p:nvSpPr>
        <p:spPr/>
        <p:txBody>
          <a:bodyPr/>
          <a:lstStyle/>
          <a:p>
            <a:fld id="{1BEB7A16-2A17-4549-A1D9-B9B2F7AEB8FC}" type="slidenum">
              <a:rPr lang="en-GB" smtClean="0"/>
              <a:t>‹#›</a:t>
            </a:fld>
            <a:endParaRPr lang="en-GB"/>
          </a:p>
        </p:txBody>
      </p:sp>
    </p:spTree>
    <p:extLst>
      <p:ext uri="{BB962C8B-B14F-4D97-AF65-F5344CB8AC3E}">
        <p14:creationId xmlns:p14="http://schemas.microsoft.com/office/powerpoint/2010/main" val="1079572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Computer Vision</a:t>
            </a:r>
            <a:endParaRPr lang="en-GB"/>
          </a:p>
        </p:txBody>
      </p:sp>
      <p:sp>
        <p:nvSpPr>
          <p:cNvPr id="7" name="Slide Number Placeholder 6"/>
          <p:cNvSpPr>
            <a:spLocks noGrp="1"/>
          </p:cNvSpPr>
          <p:nvPr>
            <p:ph type="sldNum" sz="quarter" idx="12"/>
          </p:nvPr>
        </p:nvSpPr>
        <p:spPr/>
        <p:txBody>
          <a:bodyPr/>
          <a:lstStyle/>
          <a:p>
            <a:fld id="{1BEB7A16-2A17-4549-A1D9-B9B2F7AEB8FC}" type="slidenum">
              <a:rPr lang="en-GB" smtClean="0"/>
              <a:t>‹#›</a:t>
            </a:fld>
            <a:endParaRPr lang="en-GB"/>
          </a:p>
        </p:txBody>
      </p:sp>
    </p:spTree>
    <p:extLst>
      <p:ext uri="{BB962C8B-B14F-4D97-AF65-F5344CB8AC3E}">
        <p14:creationId xmlns:p14="http://schemas.microsoft.com/office/powerpoint/2010/main" val="353783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style>
          <a:lnRef idx="2">
            <a:schemeClr val="accent1">
              <a:shade val="50000"/>
            </a:schemeClr>
          </a:lnRef>
          <a:fillRef idx="1">
            <a:schemeClr val="accent1"/>
          </a:fillRef>
          <a:effectRef idx="0">
            <a:schemeClr val="accent1"/>
          </a:effectRef>
          <a:fontRef idx="none"/>
        </p:style>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t>Computer Vision</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B7A16-2A17-4549-A1D9-B9B2F7AEB8FC}" type="slidenum">
              <a:rPr lang="en-GB" smtClean="0"/>
              <a:t>‹#›</a:t>
            </a:fld>
            <a:endParaRPr lang="en-GB"/>
          </a:p>
        </p:txBody>
      </p:sp>
    </p:spTree>
    <p:extLst>
      <p:ext uri="{BB962C8B-B14F-4D97-AF65-F5344CB8AC3E}">
        <p14:creationId xmlns:p14="http://schemas.microsoft.com/office/powerpoint/2010/main" val="41913114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ismail@iba-suk.edu.p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2922" y="1632663"/>
            <a:ext cx="9413507" cy="1790700"/>
          </a:xfrm>
          <a:ln>
            <a:noFill/>
          </a:ln>
        </p:spPr>
        <p:txBody>
          <a:bodyPr>
            <a:noAutofit/>
          </a:bodyPr>
          <a:lstStyle/>
          <a:p>
            <a:r>
              <a:rPr lang="en-US" sz="4000" dirty="0" smtClean="0"/>
              <a:t>Computer </a:t>
            </a:r>
            <a:r>
              <a:rPr lang="en-US" sz="4000" dirty="0"/>
              <a:t>Vision</a:t>
            </a:r>
            <a:br>
              <a:rPr lang="en-US" sz="4000" dirty="0"/>
            </a:br>
            <a:r>
              <a:rPr lang="en-US" sz="4000" dirty="0" smtClean="0"/>
              <a:t>BS (CS) </a:t>
            </a:r>
            <a:r>
              <a:rPr lang="en-US" sz="4000" dirty="0"/>
              <a:t>Elective</a:t>
            </a:r>
            <a:endParaRPr lang="en-GB" sz="4000" b="1" dirty="0"/>
          </a:p>
        </p:txBody>
      </p:sp>
      <p:sp>
        <p:nvSpPr>
          <p:cNvPr id="3" name="Subtitle 2"/>
          <p:cNvSpPr>
            <a:spLocks noGrp="1"/>
          </p:cNvSpPr>
          <p:nvPr>
            <p:ph type="subTitle" idx="1"/>
          </p:nvPr>
        </p:nvSpPr>
        <p:spPr>
          <a:xfrm>
            <a:off x="2705501" y="4035749"/>
            <a:ext cx="6858000" cy="1611202"/>
          </a:xfrm>
        </p:spPr>
        <p:txBody>
          <a:bodyPr>
            <a:normAutofit/>
          </a:bodyPr>
          <a:lstStyle/>
          <a:p>
            <a:r>
              <a:rPr lang="en-US" sz="2000" dirty="0"/>
              <a:t>Instructor: Dr. Mohammad Asif Khan</a:t>
            </a:r>
          </a:p>
          <a:p>
            <a:pPr marL="0" lvl="1">
              <a:spcBef>
                <a:spcPts val="1000"/>
              </a:spcBef>
            </a:pPr>
            <a:r>
              <a:rPr lang="en-US" dirty="0">
                <a:hlinkClick r:id="rId3"/>
              </a:rPr>
              <a:t>asif.khan@iba-suk.edu.pk</a:t>
            </a:r>
            <a:endParaRPr lang="en-GB" dirty="0"/>
          </a:p>
        </p:txBody>
      </p:sp>
      <p:sp>
        <p:nvSpPr>
          <p:cNvPr id="5" name="副标题 2"/>
          <p:cNvSpPr txBox="1">
            <a:spLocks/>
          </p:cNvSpPr>
          <p:nvPr/>
        </p:nvSpPr>
        <p:spPr>
          <a:xfrm>
            <a:off x="3470205" y="5885372"/>
            <a:ext cx="5328592" cy="74792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ct val="120000"/>
              </a:lnSpc>
              <a:spcBef>
                <a:spcPts val="0"/>
              </a:spcBef>
            </a:pPr>
            <a:r>
              <a:rPr lang="en-US" altLang="zh-CN" sz="1600" i="1" dirty="0">
                <a:solidFill>
                  <a:schemeClr val="tx1"/>
                </a:solidFill>
              </a:rPr>
              <a:t>Week </a:t>
            </a:r>
            <a:r>
              <a:rPr lang="en-US" altLang="zh-CN" sz="1600" i="1" dirty="0" smtClean="0">
                <a:solidFill>
                  <a:schemeClr val="tx1"/>
                </a:solidFill>
              </a:rPr>
              <a:t>2-3 </a:t>
            </a:r>
            <a:endParaRPr lang="en-US" altLang="zh-CN" sz="1600" i="1" dirty="0">
              <a:solidFill>
                <a:schemeClr val="tx1"/>
              </a:solidFill>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5557" b="15720"/>
          <a:stretch/>
        </p:blipFill>
        <p:spPr>
          <a:xfrm>
            <a:off x="18140" y="10160"/>
            <a:ext cx="3389243" cy="139733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3085" y="0"/>
            <a:ext cx="3867150" cy="1095375"/>
          </a:xfrm>
          <a:prstGeom prst="rect">
            <a:avLst/>
          </a:prstGeom>
        </p:spPr>
      </p:pic>
    </p:spTree>
    <p:extLst>
      <p:ext uri="{BB962C8B-B14F-4D97-AF65-F5344CB8AC3E}">
        <p14:creationId xmlns:p14="http://schemas.microsoft.com/office/powerpoint/2010/main" val="3409547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A9E7FB-1BD7-4D92-7D11-7DE5DF871437}"/>
              </a:ext>
            </a:extLst>
          </p:cNvPr>
          <p:cNvSpPr>
            <a:spLocks noGrp="1"/>
          </p:cNvSpPr>
          <p:nvPr>
            <p:ph type="title"/>
          </p:nvPr>
        </p:nvSpPr>
        <p:spPr/>
        <p:txBody>
          <a:bodyPr/>
          <a:lstStyle/>
          <a:p>
            <a:r>
              <a:rPr lang="en-US" dirty="0"/>
              <a:t>    Color Spaces</a:t>
            </a:r>
          </a:p>
        </p:txBody>
      </p:sp>
      <p:sp>
        <p:nvSpPr>
          <p:cNvPr id="5" name="Footer Placeholder 4">
            <a:extLst>
              <a:ext uri="{FF2B5EF4-FFF2-40B4-BE49-F238E27FC236}">
                <a16:creationId xmlns="" xmlns:a16="http://schemas.microsoft.com/office/drawing/2014/main" id="{3F16B62B-E36D-7C6B-A980-6FF3AF76A92E}"/>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E66CAEDA-40E7-3819-0C98-515DA493BE7D}"/>
              </a:ext>
            </a:extLst>
          </p:cNvPr>
          <p:cNvSpPr>
            <a:spLocks noGrp="1"/>
          </p:cNvSpPr>
          <p:nvPr>
            <p:ph type="sldNum" sz="quarter" idx="12"/>
          </p:nvPr>
        </p:nvSpPr>
        <p:spPr/>
        <p:txBody>
          <a:bodyPr/>
          <a:lstStyle/>
          <a:p>
            <a:fld id="{CC529A1F-6900-4D36-92AC-B7647C1D9DDB}" type="slidenum">
              <a:rPr lang="en-US" smtClean="0"/>
              <a:t>10</a:t>
            </a:fld>
            <a:endParaRPr lang="en-US"/>
          </a:p>
        </p:txBody>
      </p:sp>
      <p:sp>
        <p:nvSpPr>
          <p:cNvPr id="8" name="Rectangle 1">
            <a:extLst>
              <a:ext uri="{FF2B5EF4-FFF2-40B4-BE49-F238E27FC236}">
                <a16:creationId xmlns="" xmlns:a16="http://schemas.microsoft.com/office/drawing/2014/main" id="{8994975E-3CE1-4415-7FD5-CB393F68D443}"/>
              </a:ext>
            </a:extLst>
          </p:cNvPr>
          <p:cNvSpPr>
            <a:spLocks noGrp="1" noChangeArrowheads="1"/>
          </p:cNvSpPr>
          <p:nvPr>
            <p:ph idx="1"/>
          </p:nvPr>
        </p:nvSpPr>
        <p:spPr bwMode="auto">
          <a:xfrm>
            <a:off x="262845" y="1151248"/>
            <a:ext cx="11819563"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100" b="0" i="0" u="none" strike="noStrike" cap="none" normalizeH="0" baseline="0" dirty="0">
                <a:ln>
                  <a:noFill/>
                </a:ln>
                <a:solidFill>
                  <a:schemeClr val="tx1"/>
                </a:solidFill>
                <a:effectLst/>
                <a:latin typeface="Arial" panose="020B0604020202020204" pitchFamily="34" charset="0"/>
              </a:rPr>
              <a:t>We know that </a:t>
            </a:r>
            <a:r>
              <a:rPr kumimoji="0" lang="en-US" altLang="en-US" sz="2100" b="1" i="0" u="none" strike="noStrike" cap="none" normalizeH="0" baseline="0" dirty="0">
                <a:ln>
                  <a:noFill/>
                </a:ln>
                <a:solidFill>
                  <a:schemeClr val="tx1"/>
                </a:solidFill>
                <a:effectLst/>
                <a:latin typeface="Arial" panose="020B0604020202020204" pitchFamily="34" charset="0"/>
              </a:rPr>
              <a:t>digital images</a:t>
            </a:r>
            <a:r>
              <a:rPr kumimoji="0" lang="en-US" altLang="en-US" sz="2100" b="0" i="0" u="none" strike="noStrike" cap="none" normalizeH="0" baseline="0" dirty="0">
                <a:ln>
                  <a:noFill/>
                </a:ln>
                <a:solidFill>
                  <a:schemeClr val="tx1"/>
                </a:solidFill>
                <a:effectLst/>
                <a:latin typeface="Arial" panose="020B0604020202020204" pitchFamily="34" charset="0"/>
              </a:rPr>
              <a:t> are essentially </a:t>
            </a:r>
            <a:r>
              <a:rPr kumimoji="0" lang="en-US" altLang="en-US" sz="2100" b="1" i="0" u="none" strike="noStrike" cap="none" normalizeH="0" baseline="0" dirty="0">
                <a:ln>
                  <a:noFill/>
                </a:ln>
                <a:solidFill>
                  <a:schemeClr val="tx1"/>
                </a:solidFill>
                <a:effectLst/>
                <a:latin typeface="Arial" panose="020B0604020202020204" pitchFamily="34" charset="0"/>
              </a:rPr>
              <a:t>grids of pixels</a:t>
            </a:r>
            <a:r>
              <a:rPr kumimoji="0" lang="en-US" altLang="en-US" sz="2100" b="0" i="0" u="none" strike="noStrike" cap="none" normalizeH="0" baseline="0" dirty="0">
                <a:ln>
                  <a:noFill/>
                </a:ln>
                <a:solidFill>
                  <a:schemeClr val="tx1"/>
                </a:solidFill>
                <a:effectLst/>
                <a:latin typeface="Arial" panose="020B0604020202020204" pitchFamily="34" charset="0"/>
              </a:rPr>
              <a:t>, and each pixel has a </a:t>
            </a:r>
            <a:r>
              <a:rPr kumimoji="0" lang="en-US" altLang="en-US" sz="2100" b="1" i="0" u="none" strike="noStrike" cap="none" normalizeH="0" baseline="0" dirty="0">
                <a:ln>
                  <a:noFill/>
                </a:ln>
                <a:solidFill>
                  <a:schemeClr val="tx1"/>
                </a:solidFill>
                <a:effectLst/>
                <a:latin typeface="Arial" panose="020B0604020202020204" pitchFamily="34" charset="0"/>
              </a:rPr>
              <a:t>value</a:t>
            </a:r>
            <a:r>
              <a:rPr kumimoji="0" lang="en-US" altLang="en-US" sz="2100" b="0" i="0" u="none" strike="noStrike" cap="none" normalizeH="0" baseline="0" dirty="0">
                <a:ln>
                  <a:noFill/>
                </a:ln>
                <a:solidFill>
                  <a:schemeClr val="tx1"/>
                </a:solidFill>
                <a:effectLst/>
                <a:latin typeface="Arial" panose="020B0604020202020204" pitchFamily="34" charset="0"/>
              </a:rPr>
              <a:t>. </a:t>
            </a:r>
          </a:p>
          <a:p>
            <a:pPr eaLnBrk="0" fontAlgn="base" hangingPunct="0">
              <a:lnSpc>
                <a:spcPct val="150000"/>
              </a:lnSpc>
              <a:spcBef>
                <a:spcPct val="0"/>
              </a:spcBef>
              <a:spcAft>
                <a:spcPct val="0"/>
              </a:spcAft>
            </a:pPr>
            <a:r>
              <a:rPr kumimoji="0" lang="en-US" altLang="en-US" sz="2100" b="0" i="0" u="none" strike="noStrike" cap="none" normalizeH="0" baseline="0" dirty="0">
                <a:ln>
                  <a:noFill/>
                </a:ln>
                <a:solidFill>
                  <a:schemeClr val="tx1"/>
                </a:solidFill>
                <a:effectLst/>
                <a:latin typeface="Arial" panose="020B0604020202020204" pitchFamily="34" charset="0"/>
              </a:rPr>
              <a:t>But </a:t>
            </a:r>
            <a:r>
              <a:rPr kumimoji="0" lang="en-US" altLang="en-US" sz="2100" b="1" i="0" u="none" strike="noStrike" cap="none" normalizeH="0" baseline="0" dirty="0">
                <a:ln>
                  <a:noFill/>
                </a:ln>
                <a:solidFill>
                  <a:srgbClr val="C00000"/>
                </a:solidFill>
                <a:effectLst/>
                <a:latin typeface="Arial" panose="020B0604020202020204" pitchFamily="34" charset="0"/>
              </a:rPr>
              <a:t>how does a single number, or even a few numbers, represent the immense spectrum of colors we see</a:t>
            </a:r>
            <a:r>
              <a:rPr kumimoji="0" lang="en-US" altLang="en-US" sz="2100" b="0" i="0" u="none" strike="noStrike" cap="none" normalizeH="0" baseline="0" dirty="0">
                <a:ln>
                  <a:noFill/>
                </a:ln>
                <a:solidFill>
                  <a:schemeClr val="tx1"/>
                </a:solidFill>
                <a:effectLst/>
                <a:latin typeface="Arial" panose="020B0604020202020204" pitchFamily="34" charset="0"/>
              </a:rPr>
              <a:t>? </a:t>
            </a:r>
          </a:p>
          <a:p>
            <a:pPr eaLnBrk="0" fontAlgn="base" hangingPunct="0">
              <a:lnSpc>
                <a:spcPct val="150000"/>
              </a:lnSpc>
              <a:spcBef>
                <a:spcPct val="0"/>
              </a:spcBef>
              <a:spcAft>
                <a:spcPct val="0"/>
              </a:spcAft>
            </a:pPr>
            <a:r>
              <a:rPr kumimoji="0" lang="en-US" altLang="en-US" sz="2100" b="0" i="0" u="none" strike="noStrike" cap="none" normalizeH="0" baseline="0" dirty="0">
                <a:ln>
                  <a:noFill/>
                </a:ln>
                <a:solidFill>
                  <a:schemeClr val="tx1"/>
                </a:solidFill>
                <a:effectLst/>
                <a:latin typeface="Arial" panose="020B0604020202020204" pitchFamily="34" charset="0"/>
              </a:rPr>
              <a:t>The </a:t>
            </a:r>
            <a:r>
              <a:rPr kumimoji="0" lang="en-US" altLang="en-US" sz="2100" b="0" i="0" u="none" strike="noStrike" cap="none" normalizeH="0" baseline="0" dirty="0">
                <a:ln>
                  <a:noFill/>
                </a:ln>
                <a:solidFill>
                  <a:srgbClr val="00B050"/>
                </a:solidFill>
                <a:effectLst/>
                <a:latin typeface="Arial" panose="020B0604020202020204" pitchFamily="34" charset="0"/>
              </a:rPr>
              <a:t>answer</a:t>
            </a:r>
            <a:r>
              <a:rPr kumimoji="0" lang="en-US" altLang="en-US" sz="2100" b="0" i="0" u="none" strike="noStrike" cap="none" normalizeH="0" baseline="0" dirty="0">
                <a:ln>
                  <a:noFill/>
                </a:ln>
                <a:solidFill>
                  <a:schemeClr val="tx1"/>
                </a:solidFill>
                <a:effectLst/>
                <a:latin typeface="Arial" panose="020B0604020202020204" pitchFamily="34" charset="0"/>
              </a:rPr>
              <a:t> lies in </a:t>
            </a:r>
            <a:r>
              <a:rPr kumimoji="0" lang="en-US" altLang="en-US" sz="2100" b="1" i="0" u="none" strike="noStrike" cap="none" normalizeH="0" baseline="0" dirty="0">
                <a:ln>
                  <a:noFill/>
                </a:ln>
                <a:solidFill>
                  <a:srgbClr val="0070C0"/>
                </a:solidFill>
                <a:effectLst/>
                <a:latin typeface="Arial" panose="020B0604020202020204" pitchFamily="34" charset="0"/>
              </a:rPr>
              <a:t>color spaces</a:t>
            </a:r>
            <a:r>
              <a:rPr kumimoji="0" lang="en-US" altLang="en-US" sz="2100" b="0" i="0" u="none" strike="noStrike" cap="none" normalizeH="0" baseline="0" dirty="0">
                <a:ln>
                  <a:noFill/>
                </a:ln>
                <a:solidFill>
                  <a:schemeClr val="tx1"/>
                </a:solidFill>
                <a:effectLst/>
                <a:latin typeface="Arial" panose="020B0604020202020204" pitchFamily="34" charset="0"/>
              </a:rPr>
              <a:t>. </a:t>
            </a:r>
          </a:p>
          <a:p>
            <a:pPr eaLnBrk="0" fontAlgn="base" hangingPunct="0">
              <a:lnSpc>
                <a:spcPct val="150000"/>
              </a:lnSpc>
              <a:spcBef>
                <a:spcPct val="0"/>
              </a:spcBef>
              <a:spcAft>
                <a:spcPct val="0"/>
              </a:spcAft>
            </a:pPr>
            <a:r>
              <a:rPr kumimoji="0" lang="en-US" altLang="en-US" sz="2100" b="0" i="0" u="none" strike="noStrike" cap="none" normalizeH="0" baseline="0" dirty="0">
                <a:ln>
                  <a:noFill/>
                </a:ln>
                <a:solidFill>
                  <a:schemeClr val="tx1"/>
                </a:solidFill>
                <a:effectLst/>
                <a:latin typeface="Arial" panose="020B0604020202020204" pitchFamily="34" charset="0"/>
              </a:rPr>
              <a:t>A </a:t>
            </a:r>
            <a:r>
              <a:rPr kumimoji="0" lang="en-US" altLang="en-US" sz="2100" b="1" i="0" u="none" strike="noStrike" cap="none" normalizeH="0" baseline="0" dirty="0">
                <a:ln>
                  <a:noFill/>
                </a:ln>
                <a:solidFill>
                  <a:schemeClr val="tx1"/>
                </a:solidFill>
                <a:effectLst/>
                <a:latin typeface="Arial" panose="020B0604020202020204" pitchFamily="34" charset="0"/>
              </a:rPr>
              <a:t>color space is</a:t>
            </a:r>
            <a:r>
              <a:rPr kumimoji="0" lang="en-US" altLang="en-US" sz="2100" b="0" i="0" u="none" strike="noStrike" cap="none" normalizeH="0" baseline="0" dirty="0">
                <a:ln>
                  <a:noFill/>
                </a:ln>
                <a:solidFill>
                  <a:schemeClr val="tx1"/>
                </a:solidFill>
                <a:effectLst/>
                <a:latin typeface="Arial" panose="020B0604020202020204" pitchFamily="34" charset="0"/>
              </a:rPr>
              <a:t> a specific system for </a:t>
            </a:r>
            <a:r>
              <a:rPr kumimoji="0" lang="en-US" altLang="en-US" sz="2100" b="1" i="0" u="none" strike="noStrike" cap="none" normalizeH="0" baseline="0" dirty="0">
                <a:ln>
                  <a:noFill/>
                </a:ln>
                <a:solidFill>
                  <a:schemeClr val="tx1"/>
                </a:solidFill>
                <a:effectLst/>
                <a:latin typeface="Arial" panose="020B0604020202020204" pitchFamily="34" charset="0"/>
              </a:rPr>
              <a:t>organizing and defining colors numerically</a:t>
            </a:r>
            <a:r>
              <a:rPr kumimoji="0" lang="en-US" altLang="en-US" sz="2100" b="0" i="0" u="none" strike="noStrike" cap="none" normalizeH="0" baseline="0" dirty="0">
                <a:ln>
                  <a:noFill/>
                </a:ln>
                <a:solidFill>
                  <a:schemeClr val="tx1"/>
                </a:solidFill>
                <a:effectLst/>
                <a:latin typeface="Arial" panose="020B0604020202020204" pitchFamily="34" charset="0"/>
              </a:rPr>
              <a:t>. Think of it as </a:t>
            </a:r>
            <a:r>
              <a:rPr kumimoji="0" lang="en-US" altLang="en-US" sz="2100" b="1" i="0" u="none" strike="noStrike" cap="none" normalizeH="0" baseline="0" dirty="0">
                <a:ln>
                  <a:noFill/>
                </a:ln>
                <a:solidFill>
                  <a:schemeClr val="tx1"/>
                </a:solidFill>
                <a:effectLst/>
                <a:latin typeface="Arial" panose="020B0604020202020204" pitchFamily="34" charset="0"/>
              </a:rPr>
              <a:t>a language computers use to describe color</a:t>
            </a:r>
            <a:r>
              <a:rPr kumimoji="0" lang="en-US" altLang="en-US" sz="2100" b="0" i="0" u="none" strike="noStrike" cap="none" normalizeH="0" baseline="0" dirty="0">
                <a:ln>
                  <a:noFill/>
                </a:ln>
                <a:solidFill>
                  <a:schemeClr val="tx1"/>
                </a:solidFill>
                <a:effectLst/>
                <a:latin typeface="Arial" panose="020B0604020202020204" pitchFamily="34" charset="0"/>
              </a:rPr>
              <a:t>.</a:t>
            </a:r>
          </a:p>
          <a:p>
            <a:pPr eaLnBrk="0" fontAlgn="base" hangingPunct="0">
              <a:lnSpc>
                <a:spcPct val="150000"/>
              </a:lnSpc>
              <a:spcBef>
                <a:spcPct val="0"/>
              </a:spcBef>
              <a:spcAft>
                <a:spcPct val="0"/>
              </a:spcAft>
            </a:pPr>
            <a:r>
              <a:rPr kumimoji="0" lang="en-US" altLang="en-US" sz="2100" b="0" i="0" u="none" strike="noStrike" cap="none" normalizeH="0" baseline="0" dirty="0">
                <a:ln>
                  <a:noFill/>
                </a:ln>
                <a:solidFill>
                  <a:schemeClr val="tx1"/>
                </a:solidFill>
                <a:effectLst/>
                <a:latin typeface="Arial" panose="020B0604020202020204" pitchFamily="34" charset="0"/>
              </a:rPr>
              <a:t>Different tasks and devices benefit from different ways of representing color, which is why several color spaces exist. </a:t>
            </a:r>
          </a:p>
          <a:p>
            <a:pPr eaLnBrk="0" fontAlgn="base" hangingPunct="0">
              <a:lnSpc>
                <a:spcPct val="150000"/>
              </a:lnSpc>
              <a:spcBef>
                <a:spcPct val="0"/>
              </a:spcBef>
              <a:spcAft>
                <a:spcPct val="0"/>
              </a:spcAft>
            </a:pPr>
            <a:r>
              <a:rPr kumimoji="0" lang="en-US" altLang="en-US" sz="2100" b="0" i="0" u="none" strike="noStrike" cap="none" normalizeH="0" baseline="0" dirty="0">
                <a:ln>
                  <a:noFill/>
                </a:ln>
                <a:solidFill>
                  <a:schemeClr val="tx1"/>
                </a:solidFill>
                <a:effectLst/>
                <a:latin typeface="Arial" panose="020B0604020202020204" pitchFamily="34" charset="0"/>
              </a:rPr>
              <a:t>We'll introduce </a:t>
            </a:r>
            <a:r>
              <a:rPr kumimoji="0" lang="en-US" altLang="en-US" sz="2100" b="0" i="0" u="none" strike="noStrike" cap="none" normalizeH="0" baseline="0" dirty="0" smtClean="0">
                <a:ln>
                  <a:noFill/>
                </a:ln>
                <a:solidFill>
                  <a:schemeClr val="tx1"/>
                </a:solidFill>
                <a:effectLst/>
                <a:latin typeface="Arial" panose="020B0604020202020204" pitchFamily="34" charset="0"/>
              </a:rPr>
              <a:t>different </a:t>
            </a:r>
            <a:r>
              <a:rPr kumimoji="0" lang="en-US" altLang="en-US" sz="2100" b="0" i="0" u="none" strike="noStrike" cap="none" normalizeH="0" baseline="0" dirty="0">
                <a:ln>
                  <a:noFill/>
                </a:ln>
                <a:solidFill>
                  <a:schemeClr val="tx1"/>
                </a:solidFill>
                <a:effectLst/>
                <a:latin typeface="Arial" panose="020B0604020202020204" pitchFamily="34" charset="0"/>
              </a:rPr>
              <a:t>fundamental ones commonly used in computer vision: Grayscale, RGB, </a:t>
            </a:r>
            <a:r>
              <a:rPr lang="en-US" altLang="en-US" sz="2100" dirty="0" smtClean="0">
                <a:latin typeface="Arial" panose="020B0604020202020204" pitchFamily="34" charset="0"/>
              </a:rPr>
              <a:t>, </a:t>
            </a:r>
            <a:r>
              <a:rPr kumimoji="0" lang="en-US" altLang="en-US" sz="2100" b="0" i="0" u="none" strike="noStrike" cap="none" normalizeH="0" baseline="0" dirty="0" smtClean="0">
                <a:ln>
                  <a:noFill/>
                </a:ln>
                <a:solidFill>
                  <a:schemeClr val="tx1"/>
                </a:solidFill>
                <a:effectLst/>
                <a:latin typeface="Arial" panose="020B0604020202020204" pitchFamily="34" charset="0"/>
              </a:rPr>
              <a:t>HSV and etc.</a:t>
            </a:r>
            <a:endParaRPr kumimoji="0" lang="en-US" altLang="en-US" sz="2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80229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D90CF57-1D0E-DD64-C5F9-C4E454D6F95E}"/>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6E0A6E24-D56C-142C-36C2-9DDDF1FEA928}"/>
              </a:ext>
            </a:extLst>
          </p:cNvPr>
          <p:cNvSpPr>
            <a:spLocks noGrp="1"/>
          </p:cNvSpPr>
          <p:nvPr>
            <p:ph type="title"/>
          </p:nvPr>
        </p:nvSpPr>
        <p:spPr/>
        <p:txBody>
          <a:bodyPr/>
          <a:lstStyle/>
          <a:p>
            <a:r>
              <a:rPr lang="en-US" dirty="0"/>
              <a:t>    Grayscale color space</a:t>
            </a:r>
          </a:p>
        </p:txBody>
      </p:sp>
      <p:sp>
        <p:nvSpPr>
          <p:cNvPr id="5" name="Footer Placeholder 4">
            <a:extLst>
              <a:ext uri="{FF2B5EF4-FFF2-40B4-BE49-F238E27FC236}">
                <a16:creationId xmlns="" xmlns:a16="http://schemas.microsoft.com/office/drawing/2014/main" id="{9E4CFA59-6CE5-B187-C33C-653DEC2F301E}"/>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9B6AFA3B-BBE8-E9F3-25C7-458811DE0750}"/>
              </a:ext>
            </a:extLst>
          </p:cNvPr>
          <p:cNvSpPr>
            <a:spLocks noGrp="1"/>
          </p:cNvSpPr>
          <p:nvPr>
            <p:ph type="sldNum" sz="quarter" idx="12"/>
          </p:nvPr>
        </p:nvSpPr>
        <p:spPr/>
        <p:txBody>
          <a:bodyPr/>
          <a:lstStyle/>
          <a:p>
            <a:fld id="{CC529A1F-6900-4D36-92AC-B7647C1D9DDB}" type="slidenum">
              <a:rPr lang="en-US" smtClean="0"/>
              <a:t>11</a:t>
            </a:fld>
            <a:endParaRPr lang="en-US"/>
          </a:p>
        </p:txBody>
      </p:sp>
      <p:sp>
        <p:nvSpPr>
          <p:cNvPr id="8" name="Rectangle 1">
            <a:extLst>
              <a:ext uri="{FF2B5EF4-FFF2-40B4-BE49-F238E27FC236}">
                <a16:creationId xmlns="" xmlns:a16="http://schemas.microsoft.com/office/drawing/2014/main" id="{637C5637-7753-A06E-B1A8-0D558DDA5C27}"/>
              </a:ext>
            </a:extLst>
          </p:cNvPr>
          <p:cNvSpPr>
            <a:spLocks noGrp="1" noChangeArrowheads="1"/>
          </p:cNvSpPr>
          <p:nvPr>
            <p:ph idx="1"/>
          </p:nvPr>
        </p:nvSpPr>
        <p:spPr bwMode="auto">
          <a:xfrm>
            <a:off x="262846" y="1220497"/>
            <a:ext cx="11336678"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A </a:t>
            </a:r>
            <a:r>
              <a:rPr kumimoji="0" lang="en-US" altLang="en-US" sz="2400" b="1" i="0" u="none" strike="noStrike" cap="none" normalizeH="0" baseline="0" dirty="0">
                <a:ln>
                  <a:noFill/>
                </a:ln>
                <a:solidFill>
                  <a:schemeClr val="tx1"/>
                </a:solidFill>
                <a:effectLst/>
                <a:latin typeface="Arial" panose="020B0604020202020204" pitchFamily="34" charset="0"/>
              </a:rPr>
              <a:t>grayscale image </a:t>
            </a:r>
            <a:r>
              <a:rPr kumimoji="0" lang="en-US" altLang="en-US" sz="2400" b="0" i="0" u="none" strike="noStrike" cap="none" normalizeH="0" baseline="0" dirty="0">
                <a:ln>
                  <a:noFill/>
                </a:ln>
                <a:solidFill>
                  <a:schemeClr val="tx1"/>
                </a:solidFill>
                <a:effectLst/>
                <a:latin typeface="Arial" panose="020B0604020202020204" pitchFamily="34" charset="0"/>
              </a:rPr>
              <a:t>is composed of </a:t>
            </a:r>
            <a:r>
              <a:rPr kumimoji="0" lang="en-US" altLang="en-US" sz="2400" b="1" i="0" u="none" strike="noStrike" cap="none" normalizeH="0" baseline="0" dirty="0">
                <a:ln>
                  <a:noFill/>
                </a:ln>
                <a:solidFill>
                  <a:schemeClr val="tx1"/>
                </a:solidFill>
                <a:effectLst/>
                <a:latin typeface="Arial" panose="020B0604020202020204" pitchFamily="34" charset="0"/>
              </a:rPr>
              <a:t>shades of gray</a:t>
            </a:r>
            <a:r>
              <a:rPr kumimoji="0" lang="en-US" altLang="en-US" sz="2400" b="0" i="0" u="none" strike="noStrike" cap="none" normalizeH="0" baseline="0" dirty="0">
                <a:ln>
                  <a:noFill/>
                </a:ln>
                <a:solidFill>
                  <a:schemeClr val="tx1"/>
                </a:solidFill>
                <a:effectLst/>
                <a:latin typeface="Arial" panose="020B0604020202020204" pitchFamily="34" charset="0"/>
              </a:rPr>
              <a:t>, ranging from </a:t>
            </a:r>
            <a:r>
              <a:rPr kumimoji="0" lang="en-US" altLang="en-US" sz="2400" b="1" i="0" u="none" strike="noStrike" cap="none" normalizeH="0" baseline="0" dirty="0">
                <a:ln>
                  <a:noFill/>
                </a:ln>
                <a:solidFill>
                  <a:schemeClr val="tx1"/>
                </a:solidFill>
                <a:effectLst/>
                <a:latin typeface="Arial" panose="020B0604020202020204" pitchFamily="34" charset="0"/>
              </a:rPr>
              <a:t>black (0) to white (255)</a:t>
            </a:r>
            <a:r>
              <a:rPr kumimoji="0" lang="en-US" altLang="en-US" sz="2400" b="0" i="0" u="none" strike="noStrike" cap="none" normalizeH="0" baseline="0" dirty="0">
                <a:ln>
                  <a:noFill/>
                </a:ln>
                <a:solidFill>
                  <a:schemeClr val="tx1"/>
                </a:solidFill>
                <a:effectLst/>
                <a:latin typeface="Arial" panose="020B0604020202020204" pitchFamily="34" charset="0"/>
              </a:rPr>
              <a:t>.</a:t>
            </a:r>
          </a:p>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Each pixel represents </a:t>
            </a:r>
            <a:r>
              <a:rPr kumimoji="0" lang="en-US" altLang="en-US" sz="2400" b="1" i="0" u="none" strike="noStrike" cap="none" normalizeH="0" baseline="0" dirty="0">
                <a:ln>
                  <a:noFill/>
                </a:ln>
                <a:solidFill>
                  <a:schemeClr val="tx1"/>
                </a:solidFill>
                <a:effectLst/>
                <a:latin typeface="Arial" panose="020B0604020202020204" pitchFamily="34" charset="0"/>
              </a:rPr>
              <a:t>only intensity</a:t>
            </a:r>
            <a:r>
              <a:rPr kumimoji="0" lang="en-US" altLang="en-US" sz="2400" b="0" i="0" u="none" strike="noStrike" cap="none" normalizeH="0" baseline="0" dirty="0">
                <a:ln>
                  <a:noFill/>
                </a:ln>
                <a:solidFill>
                  <a:schemeClr val="tx1"/>
                </a:solidFill>
                <a:effectLst/>
                <a:latin typeface="Arial" panose="020B0604020202020204" pitchFamily="34" charset="0"/>
              </a:rPr>
              <a:t>, with </a:t>
            </a:r>
            <a:r>
              <a:rPr kumimoji="0" lang="en-US" altLang="en-US" sz="2400" b="1" i="0" u="none" strike="noStrike" cap="none" normalizeH="0" baseline="0" dirty="0">
                <a:ln>
                  <a:noFill/>
                </a:ln>
                <a:solidFill>
                  <a:schemeClr val="tx1"/>
                </a:solidFill>
                <a:effectLst/>
                <a:latin typeface="Arial" panose="020B0604020202020204" pitchFamily="34" charset="0"/>
              </a:rPr>
              <a:t>no color</a:t>
            </a:r>
            <a:r>
              <a:rPr kumimoji="0" lang="en-US" altLang="en-US" sz="2400" b="0" i="0" u="none" strike="noStrike" cap="none" normalizeH="0" baseline="0" dirty="0">
                <a:ln>
                  <a:noFill/>
                </a:ln>
                <a:solidFill>
                  <a:schemeClr val="tx1"/>
                </a:solidFill>
                <a:effectLst/>
                <a:latin typeface="Arial" panose="020B0604020202020204" pitchFamily="34" charset="0"/>
              </a:rPr>
              <a:t>.</a:t>
            </a:r>
          </a:p>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It uses </a:t>
            </a:r>
            <a:r>
              <a:rPr kumimoji="0" lang="en-US" altLang="en-US" sz="2400" b="1" i="0" u="none" strike="noStrike" cap="none" normalizeH="0" baseline="0" dirty="0">
                <a:ln>
                  <a:noFill/>
                </a:ln>
                <a:solidFill>
                  <a:schemeClr val="tx1"/>
                </a:solidFill>
                <a:effectLst/>
                <a:latin typeface="Arial" panose="020B0604020202020204" pitchFamily="34" charset="0"/>
              </a:rPr>
              <a:t>one channel</a:t>
            </a:r>
            <a:r>
              <a:rPr kumimoji="0" lang="en-US" altLang="en-US" sz="2400" b="0" i="0" u="none" strike="noStrike" cap="none" normalizeH="0" baseline="0" dirty="0">
                <a:ln>
                  <a:noFill/>
                </a:ln>
                <a:solidFill>
                  <a:schemeClr val="tx1"/>
                </a:solidFill>
                <a:effectLst/>
                <a:latin typeface="Arial" panose="020B0604020202020204" pitchFamily="34" charset="0"/>
              </a:rPr>
              <a:t> instead of three (as in RGB).</a:t>
            </a:r>
          </a:p>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Pixel Values:</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0 → Black</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255 → White</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128 → Medium Gray</a:t>
            </a:r>
          </a:p>
          <a:p>
            <a:pPr eaLnBrk="0" fontAlgn="base" hangingPunct="0">
              <a:lnSpc>
                <a:spcPct val="150000"/>
              </a:lnSpc>
              <a:spcBef>
                <a:spcPct val="0"/>
              </a:spcBef>
              <a:spcAft>
                <a:spcPct val="0"/>
              </a:spcAft>
            </a:pPr>
            <a:r>
              <a:rPr kumimoji="0" lang="en-US" altLang="en-US" sz="2400" b="1" i="0" u="none" strike="noStrike" cap="none" normalizeH="0" baseline="0" dirty="0">
                <a:ln>
                  <a:noFill/>
                </a:ln>
                <a:solidFill>
                  <a:schemeClr val="tx1"/>
                </a:solidFill>
                <a:effectLst/>
                <a:latin typeface="Arial" panose="020B0604020202020204" pitchFamily="34" charset="0"/>
              </a:rPr>
              <a:t>Used when color is not essential</a:t>
            </a:r>
            <a:r>
              <a:rPr kumimoji="0" lang="en-US" altLang="en-US" sz="2400" b="0" i="0" u="none" strike="noStrike" cap="none" normalizeH="0" baseline="0" dirty="0">
                <a:ln>
                  <a:noFill/>
                </a:ln>
                <a:solidFill>
                  <a:schemeClr val="tx1"/>
                </a:solidFill>
                <a:effectLst/>
                <a:latin typeface="Arial" panose="020B0604020202020204" pitchFamily="34" charset="0"/>
              </a:rPr>
              <a:t>, reducing data and simplifying processing.</a:t>
            </a:r>
          </a:p>
        </p:txBody>
      </p:sp>
    </p:spTree>
    <p:extLst>
      <p:ext uri="{BB962C8B-B14F-4D97-AF65-F5344CB8AC3E}">
        <p14:creationId xmlns:p14="http://schemas.microsoft.com/office/powerpoint/2010/main" val="2188242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0599C34-1CD3-6347-6625-579FC70FAAA3}"/>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EB1AEB31-5C3B-AA9A-7594-2FAAF5DDD86B}"/>
              </a:ext>
            </a:extLst>
          </p:cNvPr>
          <p:cNvSpPr>
            <a:spLocks noGrp="1"/>
          </p:cNvSpPr>
          <p:nvPr>
            <p:ph type="title"/>
          </p:nvPr>
        </p:nvSpPr>
        <p:spPr/>
        <p:txBody>
          <a:bodyPr/>
          <a:lstStyle/>
          <a:p>
            <a:r>
              <a:rPr lang="en-US" dirty="0"/>
              <a:t> Grayscale color space</a:t>
            </a:r>
          </a:p>
        </p:txBody>
      </p:sp>
      <p:sp>
        <p:nvSpPr>
          <p:cNvPr id="5" name="Footer Placeholder 4">
            <a:extLst>
              <a:ext uri="{FF2B5EF4-FFF2-40B4-BE49-F238E27FC236}">
                <a16:creationId xmlns="" xmlns:a16="http://schemas.microsoft.com/office/drawing/2014/main" id="{FB1956E6-9471-FE94-2866-35FDD668D9A3}"/>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1D455761-8238-B50D-DE73-81B82FB7FC9F}"/>
              </a:ext>
            </a:extLst>
          </p:cNvPr>
          <p:cNvSpPr>
            <a:spLocks noGrp="1"/>
          </p:cNvSpPr>
          <p:nvPr>
            <p:ph type="sldNum" sz="quarter" idx="12"/>
          </p:nvPr>
        </p:nvSpPr>
        <p:spPr/>
        <p:txBody>
          <a:bodyPr/>
          <a:lstStyle/>
          <a:p>
            <a:fld id="{CC529A1F-6900-4D36-92AC-B7647C1D9DDB}" type="slidenum">
              <a:rPr lang="en-US" smtClean="0"/>
              <a:t>12</a:t>
            </a:fld>
            <a:endParaRPr lang="en-US"/>
          </a:p>
        </p:txBody>
      </p:sp>
      <p:sp>
        <p:nvSpPr>
          <p:cNvPr id="8" name="Rectangle 1">
            <a:extLst>
              <a:ext uri="{FF2B5EF4-FFF2-40B4-BE49-F238E27FC236}">
                <a16:creationId xmlns="" xmlns:a16="http://schemas.microsoft.com/office/drawing/2014/main" id="{262240BE-7A55-E5DC-F1F1-ECE98CB5D1AD}"/>
              </a:ext>
            </a:extLst>
          </p:cNvPr>
          <p:cNvSpPr>
            <a:spLocks noGrp="1" noChangeArrowheads="1"/>
          </p:cNvSpPr>
          <p:nvPr>
            <p:ph idx="1"/>
          </p:nvPr>
        </p:nvSpPr>
        <p:spPr bwMode="auto">
          <a:xfrm>
            <a:off x="262846" y="1128165"/>
            <a:ext cx="11336678"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Representation: Single channel (Intensity).</a:t>
            </a:r>
          </a:p>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Range (8-bit): 0 (Black) to 255 (White).</a:t>
            </a:r>
          </a:p>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Use Cases: </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Grayscale </a:t>
            </a:r>
            <a:r>
              <a:rPr kumimoji="0" lang="en-US" altLang="en-US" sz="2000" b="1" i="0" u="none" strike="noStrike" cap="none" normalizeH="0" baseline="0" dirty="0">
                <a:ln>
                  <a:noFill/>
                </a:ln>
                <a:solidFill>
                  <a:schemeClr val="tx1"/>
                </a:solidFill>
                <a:effectLst/>
                <a:latin typeface="Arial" panose="020B0604020202020204" pitchFamily="34" charset="0"/>
              </a:rPr>
              <a:t>simplifies image data significantly</a:t>
            </a:r>
            <a:r>
              <a:rPr kumimoji="0" lang="en-US" altLang="en-US" sz="2000" b="0" i="0" u="none" strike="noStrike" cap="none" normalizeH="0" baseline="0" dirty="0">
                <a:ln>
                  <a:noFill/>
                </a:ln>
                <a:solidFill>
                  <a:schemeClr val="tx1"/>
                </a:solidFill>
                <a:effectLst/>
                <a:latin typeface="Arial" panose="020B0604020202020204" pitchFamily="34" charset="0"/>
              </a:rPr>
              <a:t>. </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Reducing an image from </a:t>
            </a:r>
            <a:r>
              <a:rPr kumimoji="0" lang="en-US" altLang="en-US" sz="2000" b="1" i="0" u="none" strike="noStrike" cap="none" normalizeH="0" baseline="0" dirty="0">
                <a:ln>
                  <a:noFill/>
                </a:ln>
                <a:solidFill>
                  <a:schemeClr val="tx1"/>
                </a:solidFill>
                <a:effectLst/>
                <a:latin typeface="Arial" panose="020B0604020202020204" pitchFamily="34" charset="0"/>
              </a:rPr>
              <a:t>three color channels (like in RGB) to just one</a:t>
            </a:r>
            <a:r>
              <a:rPr kumimoji="0" lang="en-US" altLang="en-US" sz="2000" b="0" i="0" u="none" strike="noStrike" cap="none" normalizeH="0" baseline="0" dirty="0">
                <a:ln>
                  <a:noFill/>
                </a:ln>
                <a:solidFill>
                  <a:schemeClr val="tx1"/>
                </a:solidFill>
                <a:effectLst/>
                <a:latin typeface="Arial" panose="020B0604020202020204" pitchFamily="34" charset="0"/>
              </a:rPr>
              <a:t> makes processing </a:t>
            </a:r>
            <a:r>
              <a:rPr kumimoji="0" lang="en-US" altLang="en-US" sz="2000" b="1" i="0" u="none" strike="noStrike" cap="none" normalizeH="0" baseline="0" dirty="0">
                <a:ln>
                  <a:noFill/>
                </a:ln>
                <a:solidFill>
                  <a:schemeClr val="tx1"/>
                </a:solidFill>
                <a:effectLst/>
                <a:latin typeface="Arial" panose="020B0604020202020204" pitchFamily="34" charset="0"/>
              </a:rPr>
              <a:t>faster and less computationally expensive</a:t>
            </a:r>
            <a:r>
              <a:rPr kumimoji="0" lang="en-US" altLang="en-US" sz="2000" b="0" i="0" u="none" strike="noStrike" cap="none" normalizeH="0" baseline="0" dirty="0">
                <a:ln>
                  <a:noFill/>
                </a:ln>
                <a:solidFill>
                  <a:schemeClr val="tx1"/>
                </a:solidFill>
                <a:effectLst/>
                <a:latin typeface="Arial" panose="020B0604020202020204" pitchFamily="34" charset="0"/>
              </a:rPr>
              <a:t>. </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It's often sufficient for </a:t>
            </a:r>
            <a:r>
              <a:rPr kumimoji="0" lang="en-US" altLang="en-US" sz="2000" b="1" i="0" u="none" strike="noStrike" cap="none" normalizeH="0" baseline="0" dirty="0">
                <a:ln>
                  <a:noFill/>
                </a:ln>
                <a:solidFill>
                  <a:schemeClr val="tx1"/>
                </a:solidFill>
                <a:effectLst/>
                <a:latin typeface="Arial" panose="020B0604020202020204" pitchFamily="34" charset="0"/>
              </a:rPr>
              <a:t>tasks where color isn't a primary factor</a:t>
            </a:r>
            <a:r>
              <a:rPr kumimoji="0" lang="en-US" altLang="en-US" sz="2000" b="0" i="0" u="none" strike="noStrike" cap="none" normalizeH="0" baseline="0" dirty="0">
                <a:ln>
                  <a:noFill/>
                </a:ln>
                <a:solidFill>
                  <a:schemeClr val="tx1"/>
                </a:solidFill>
                <a:effectLst/>
                <a:latin typeface="Arial" panose="020B0604020202020204" pitchFamily="34" charset="0"/>
              </a:rPr>
              <a:t>, such as certain types of feature detection (like edge detection, which we'll see later) or optical character recognition (OCR).</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 Many complex algorithms first convert color images to grayscale.</a:t>
            </a:r>
          </a:p>
        </p:txBody>
      </p:sp>
    </p:spTree>
    <p:extLst>
      <p:ext uri="{BB962C8B-B14F-4D97-AF65-F5344CB8AC3E}">
        <p14:creationId xmlns:p14="http://schemas.microsoft.com/office/powerpoint/2010/main" val="2224520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A36E29F-8EC0-7B78-A7CE-DD5C8E13A1F8}"/>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0B02552B-66CD-FEFD-F322-D4E74573517C}"/>
              </a:ext>
            </a:extLst>
          </p:cNvPr>
          <p:cNvSpPr>
            <a:spLocks noGrp="1"/>
          </p:cNvSpPr>
          <p:nvPr>
            <p:ph type="title"/>
          </p:nvPr>
        </p:nvSpPr>
        <p:spPr/>
        <p:txBody>
          <a:bodyPr/>
          <a:lstStyle/>
          <a:p>
            <a:r>
              <a:rPr lang="en-US" dirty="0"/>
              <a:t> Grayscale color space</a:t>
            </a:r>
          </a:p>
        </p:txBody>
      </p:sp>
      <p:sp>
        <p:nvSpPr>
          <p:cNvPr id="5" name="Footer Placeholder 4">
            <a:extLst>
              <a:ext uri="{FF2B5EF4-FFF2-40B4-BE49-F238E27FC236}">
                <a16:creationId xmlns="" xmlns:a16="http://schemas.microsoft.com/office/drawing/2014/main" id="{09455A3E-BEE2-3706-16AB-6F9E61C5ABF5}"/>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278FCFB1-99E5-EC42-70FE-E680F2242466}"/>
              </a:ext>
            </a:extLst>
          </p:cNvPr>
          <p:cNvSpPr>
            <a:spLocks noGrp="1"/>
          </p:cNvSpPr>
          <p:nvPr>
            <p:ph type="sldNum" sz="quarter" idx="12"/>
          </p:nvPr>
        </p:nvSpPr>
        <p:spPr/>
        <p:txBody>
          <a:bodyPr/>
          <a:lstStyle/>
          <a:p>
            <a:fld id="{CC529A1F-6900-4D36-92AC-B7647C1D9DDB}" type="slidenum">
              <a:rPr lang="en-US" smtClean="0"/>
              <a:t>13</a:t>
            </a:fld>
            <a:endParaRPr lang="en-US"/>
          </a:p>
        </p:txBody>
      </p:sp>
      <p:sp>
        <p:nvSpPr>
          <p:cNvPr id="8" name="Rectangle 1">
            <a:extLst>
              <a:ext uri="{FF2B5EF4-FFF2-40B4-BE49-F238E27FC236}">
                <a16:creationId xmlns="" xmlns:a16="http://schemas.microsoft.com/office/drawing/2014/main" id="{815D801D-B628-408A-A5D1-69CAB6971824}"/>
              </a:ext>
            </a:extLst>
          </p:cNvPr>
          <p:cNvSpPr>
            <a:spLocks noGrp="1" noChangeArrowheads="1"/>
          </p:cNvSpPr>
          <p:nvPr>
            <p:ph idx="1"/>
          </p:nvPr>
        </p:nvSpPr>
        <p:spPr bwMode="auto">
          <a:xfrm>
            <a:off x="139558" y="1574525"/>
            <a:ext cx="11336678"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Advantages:</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Simpler and faster to process.</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Requires less storage and memory.</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Ideal for tasks like:</a:t>
            </a:r>
          </a:p>
          <a:p>
            <a:pPr lvl="2" eaLnBrk="0" fontAlgn="base" hangingPunct="0">
              <a:lnSpc>
                <a:spcPct val="150000"/>
              </a:lnSpc>
              <a:spcBef>
                <a:spcPct val="0"/>
              </a:spcBef>
              <a:spcAft>
                <a:spcPct val="0"/>
              </a:spcAft>
            </a:pPr>
            <a:r>
              <a:rPr kumimoji="0" lang="en-US" altLang="en-US" sz="1600" b="0" i="0" u="none" strike="noStrike" cap="none" normalizeH="0" baseline="0" dirty="0">
                <a:ln>
                  <a:noFill/>
                </a:ln>
                <a:solidFill>
                  <a:schemeClr val="tx1"/>
                </a:solidFill>
                <a:effectLst/>
                <a:latin typeface="Arial" panose="020B0604020202020204" pitchFamily="34" charset="0"/>
              </a:rPr>
              <a:t>Object detection, Edge detection and Facial recognition</a:t>
            </a:r>
          </a:p>
          <a:p>
            <a:pPr eaLnBrk="0" fontAlgn="base" hangingPunct="0">
              <a:lnSpc>
                <a:spcPct val="15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Limitations:</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No color information for distinguishing similar objects.</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From a color (RGB) image, grayscale can be computed using:</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Luma Formula (Weighted):</a:t>
            </a:r>
          </a:p>
          <a:p>
            <a:pPr lvl="2" eaLnBrk="0" fontAlgn="base" hangingPunct="0">
              <a:lnSpc>
                <a:spcPct val="150000"/>
              </a:lnSpc>
              <a:spcBef>
                <a:spcPct val="0"/>
              </a:spcBef>
              <a:spcAft>
                <a:spcPct val="0"/>
              </a:spcAft>
            </a:pPr>
            <a:r>
              <a:rPr kumimoji="0" lang="en-US" altLang="en-US" sz="1600" b="1" i="0" u="none" strike="noStrike" cap="none" normalizeH="0" baseline="0" dirty="0" smtClean="0">
                <a:ln>
                  <a:noFill/>
                </a:ln>
                <a:solidFill>
                  <a:schemeClr val="tx1"/>
                </a:solidFill>
                <a:effectLst/>
                <a:latin typeface="Arial" panose="020B0604020202020204" pitchFamily="34" charset="0"/>
              </a:rPr>
              <a:t>Gray = 0.2989</a:t>
            </a:r>
            <a:r>
              <a:rPr kumimoji="0" lang="en-US" altLang="en-US" sz="1600" b="1" i="0" u="none" strike="noStrike" cap="none" normalizeH="0" baseline="0" dirty="0">
                <a:ln>
                  <a:noFill/>
                </a:ln>
                <a:solidFill>
                  <a:schemeClr val="tx1"/>
                </a:solidFill>
                <a:effectLst/>
                <a:latin typeface="Arial" panose="020B0604020202020204" pitchFamily="34" charset="0"/>
              </a:rPr>
              <a:t>⋅</a:t>
            </a:r>
            <a:r>
              <a:rPr kumimoji="0" lang="en-US" altLang="en-US" sz="1600" b="1" i="0" u="none" strike="noStrike" cap="none" normalizeH="0" baseline="0" dirty="0">
                <a:ln>
                  <a:noFill/>
                </a:ln>
                <a:solidFill>
                  <a:srgbClr val="FF0000"/>
                </a:solidFill>
                <a:effectLst/>
                <a:latin typeface="Arial" panose="020B0604020202020204" pitchFamily="34" charset="0"/>
              </a:rPr>
              <a:t>𝑅</a:t>
            </a:r>
            <a:r>
              <a:rPr kumimoji="0" lang="en-US" altLang="en-US" sz="1600" b="1" i="0" u="none" strike="noStrike" cap="none" normalizeH="0" baseline="0" dirty="0">
                <a:ln>
                  <a:noFill/>
                </a:ln>
                <a:solidFill>
                  <a:schemeClr val="tx1"/>
                </a:solidFill>
                <a:effectLst/>
                <a:latin typeface="Arial" panose="020B0604020202020204" pitchFamily="34" charset="0"/>
              </a:rPr>
              <a:t>+0.5870⋅</a:t>
            </a:r>
            <a:r>
              <a:rPr kumimoji="0" lang="en-US" altLang="en-US" sz="1600" b="1" i="0" u="none" strike="noStrike" cap="none" normalizeH="0" baseline="0" dirty="0">
                <a:ln>
                  <a:noFill/>
                </a:ln>
                <a:solidFill>
                  <a:srgbClr val="00B050"/>
                </a:solidFill>
                <a:effectLst/>
                <a:latin typeface="Arial" panose="020B0604020202020204" pitchFamily="34" charset="0"/>
              </a:rPr>
              <a:t>𝐺</a:t>
            </a:r>
            <a:r>
              <a:rPr kumimoji="0" lang="en-US" altLang="en-US" sz="1600" b="1" i="0" u="none" strike="noStrike" cap="none" normalizeH="0" baseline="0" dirty="0">
                <a:ln>
                  <a:noFill/>
                </a:ln>
                <a:solidFill>
                  <a:schemeClr val="tx1"/>
                </a:solidFill>
                <a:effectLst/>
                <a:latin typeface="Arial" panose="020B0604020202020204" pitchFamily="34" charset="0"/>
              </a:rPr>
              <a:t>+0.1140⋅</a:t>
            </a:r>
            <a:r>
              <a:rPr kumimoji="0" lang="en-US" altLang="en-US" sz="1600" b="1" i="0" u="none" strike="noStrike" cap="none" normalizeH="0" baseline="0" dirty="0">
                <a:ln>
                  <a:noFill/>
                </a:ln>
                <a:solidFill>
                  <a:srgbClr val="0070C0"/>
                </a:solidFill>
                <a:effectLst/>
                <a:latin typeface="Arial" panose="020B0604020202020204" pitchFamily="34" charset="0"/>
              </a:rPr>
              <a:t>𝐵</a:t>
            </a:r>
          </a:p>
          <a:p>
            <a:pPr lvl="1" eaLnBrk="0" fontAlgn="base" hangingPunct="0">
              <a:lnSpc>
                <a:spcPct val="150000"/>
              </a:lnSpc>
              <a:spcBef>
                <a:spcPct val="0"/>
              </a:spcBef>
              <a:spcAft>
                <a:spcPct val="0"/>
              </a:spcAft>
            </a:pPr>
            <a:r>
              <a:rPr kumimoji="0" lang="en-US" altLang="en-US" sz="2000" b="1" i="0" u="none" strike="noStrike" cap="none" normalizeH="0" baseline="0" dirty="0">
                <a:ln>
                  <a:noFill/>
                </a:ln>
                <a:solidFill>
                  <a:srgbClr val="00B050"/>
                </a:solidFill>
                <a:effectLst/>
                <a:latin typeface="Arial" panose="020B0604020202020204" pitchFamily="34" charset="0"/>
              </a:rPr>
              <a:t>Green</a:t>
            </a:r>
            <a:r>
              <a:rPr kumimoji="0" lang="en-US" altLang="en-US" sz="2000" b="0" i="0" u="none" strike="noStrike" cap="none" normalizeH="0" baseline="0" dirty="0">
                <a:ln>
                  <a:noFill/>
                </a:ln>
                <a:solidFill>
                  <a:schemeClr val="tx1"/>
                </a:solidFill>
                <a:effectLst/>
                <a:latin typeface="Arial" panose="020B0604020202020204" pitchFamily="34" charset="0"/>
              </a:rPr>
              <a:t> is weighted more because the human eye is more sensitive to green.</a:t>
            </a:r>
          </a:p>
        </p:txBody>
      </p:sp>
      <p:pic>
        <p:nvPicPr>
          <p:cNvPr id="4" name="Picture 3">
            <a:extLst>
              <a:ext uri="{FF2B5EF4-FFF2-40B4-BE49-F238E27FC236}">
                <a16:creationId xmlns="" xmlns:a16="http://schemas.microsoft.com/office/drawing/2014/main" id="{2949F6CE-84FA-3A36-E3D3-9532D2FCCBF5}"/>
              </a:ext>
            </a:extLst>
          </p:cNvPr>
          <p:cNvPicPr>
            <a:picLocks noChangeAspect="1"/>
          </p:cNvPicPr>
          <p:nvPr/>
        </p:nvPicPr>
        <p:blipFill>
          <a:blip r:embed="rId2"/>
          <a:stretch>
            <a:fillRect/>
          </a:stretch>
        </p:blipFill>
        <p:spPr>
          <a:xfrm>
            <a:off x="6023282" y="1085317"/>
            <a:ext cx="6200684" cy="2499316"/>
          </a:xfrm>
          <a:prstGeom prst="rect">
            <a:avLst/>
          </a:prstGeom>
        </p:spPr>
      </p:pic>
    </p:spTree>
    <p:extLst>
      <p:ext uri="{BB962C8B-B14F-4D97-AF65-F5344CB8AC3E}">
        <p14:creationId xmlns:p14="http://schemas.microsoft.com/office/powerpoint/2010/main" val="2660483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E01098E-0155-FDC3-D7EC-D942C916CE9D}"/>
            </a:ext>
          </a:extLst>
        </p:cNvPr>
        <p:cNvGrpSpPr/>
        <p:nvPr/>
      </p:nvGrpSpPr>
      <p:grpSpPr>
        <a:xfrm>
          <a:off x="0" y="0"/>
          <a:ext cx="0" cy="0"/>
          <a:chOff x="0" y="0"/>
          <a:chExt cx="0" cy="0"/>
        </a:xfrm>
      </p:grpSpPr>
      <p:pic>
        <p:nvPicPr>
          <p:cNvPr id="3" name="Picture 2">
            <a:extLst>
              <a:ext uri="{FF2B5EF4-FFF2-40B4-BE49-F238E27FC236}">
                <a16:creationId xmlns="" xmlns:a16="http://schemas.microsoft.com/office/drawing/2014/main" id="{C1A0FF1F-95BA-DD70-D4AA-8F2CB22F6323}"/>
              </a:ext>
            </a:extLst>
          </p:cNvPr>
          <p:cNvPicPr>
            <a:picLocks noChangeAspect="1"/>
          </p:cNvPicPr>
          <p:nvPr/>
        </p:nvPicPr>
        <p:blipFill>
          <a:blip r:embed="rId2"/>
          <a:stretch>
            <a:fillRect/>
          </a:stretch>
        </p:blipFill>
        <p:spPr>
          <a:xfrm>
            <a:off x="5316376" y="911892"/>
            <a:ext cx="6858000" cy="4572000"/>
          </a:xfrm>
          <a:prstGeom prst="rect">
            <a:avLst/>
          </a:prstGeom>
        </p:spPr>
      </p:pic>
      <p:sp>
        <p:nvSpPr>
          <p:cNvPr id="2" name="Title 1">
            <a:extLst>
              <a:ext uri="{FF2B5EF4-FFF2-40B4-BE49-F238E27FC236}">
                <a16:creationId xmlns="" xmlns:a16="http://schemas.microsoft.com/office/drawing/2014/main" id="{CB740ECC-C5D2-4D66-846A-18AA41D32497}"/>
              </a:ext>
            </a:extLst>
          </p:cNvPr>
          <p:cNvSpPr>
            <a:spLocks noGrp="1"/>
          </p:cNvSpPr>
          <p:nvPr>
            <p:ph type="title"/>
          </p:nvPr>
        </p:nvSpPr>
        <p:spPr/>
        <p:txBody>
          <a:bodyPr/>
          <a:lstStyle/>
          <a:p>
            <a:r>
              <a:rPr lang="en-US" dirty="0"/>
              <a:t>  RGB color space</a:t>
            </a:r>
          </a:p>
        </p:txBody>
      </p:sp>
      <p:sp>
        <p:nvSpPr>
          <p:cNvPr id="5" name="Footer Placeholder 4">
            <a:extLst>
              <a:ext uri="{FF2B5EF4-FFF2-40B4-BE49-F238E27FC236}">
                <a16:creationId xmlns="" xmlns:a16="http://schemas.microsoft.com/office/drawing/2014/main" id="{20CEDCA2-6BF3-A406-1EE5-5DBF4ECCA3C7}"/>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DD0613C3-8985-651C-1A7F-86496E970FC0}"/>
              </a:ext>
            </a:extLst>
          </p:cNvPr>
          <p:cNvSpPr>
            <a:spLocks noGrp="1"/>
          </p:cNvSpPr>
          <p:nvPr>
            <p:ph type="sldNum" sz="quarter" idx="12"/>
          </p:nvPr>
        </p:nvSpPr>
        <p:spPr/>
        <p:txBody>
          <a:bodyPr/>
          <a:lstStyle/>
          <a:p>
            <a:fld id="{CC529A1F-6900-4D36-92AC-B7647C1D9DDB}" type="slidenum">
              <a:rPr lang="en-US" smtClean="0"/>
              <a:t>14</a:t>
            </a:fld>
            <a:endParaRPr lang="en-US"/>
          </a:p>
        </p:txBody>
      </p:sp>
      <p:sp>
        <p:nvSpPr>
          <p:cNvPr id="8" name="Rectangle 1">
            <a:extLst>
              <a:ext uri="{FF2B5EF4-FFF2-40B4-BE49-F238E27FC236}">
                <a16:creationId xmlns="" xmlns:a16="http://schemas.microsoft.com/office/drawing/2014/main" id="{C1E9EEAE-0F0D-FD2B-C3A1-E0C956F570C9}"/>
              </a:ext>
            </a:extLst>
          </p:cNvPr>
          <p:cNvSpPr>
            <a:spLocks noGrp="1" noChangeArrowheads="1"/>
          </p:cNvSpPr>
          <p:nvPr>
            <p:ph idx="1"/>
          </p:nvPr>
        </p:nvSpPr>
        <p:spPr bwMode="auto">
          <a:xfrm>
            <a:off x="262846" y="1035830"/>
            <a:ext cx="6067615"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This is perhaps the </a:t>
            </a:r>
            <a:r>
              <a:rPr kumimoji="0" lang="en-US" altLang="en-US" sz="2000" b="1" i="0" u="none" strike="noStrike" cap="none" normalizeH="0" baseline="0" dirty="0">
                <a:ln>
                  <a:noFill/>
                </a:ln>
                <a:solidFill>
                  <a:schemeClr val="tx1"/>
                </a:solidFill>
                <a:effectLst/>
                <a:latin typeface="Arial" panose="020B0604020202020204" pitchFamily="34" charset="0"/>
              </a:rPr>
              <a:t>most familiar color space</a:t>
            </a:r>
            <a:r>
              <a:rPr kumimoji="0" lang="en-US" altLang="en-US" sz="2000" b="0" i="0" u="none" strike="noStrike" cap="none" normalizeH="0" baseline="0" dirty="0">
                <a:ln>
                  <a:noFill/>
                </a:ln>
                <a:solidFill>
                  <a:schemeClr val="tx1"/>
                </a:solidFill>
                <a:effectLst/>
                <a:latin typeface="Arial" panose="020B0604020202020204" pitchFamily="34" charset="0"/>
              </a:rPr>
              <a:t>, as it's widely used in digital cameras, scanners, and computer displays (like the one you're using now). </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The RGB model is an </a:t>
            </a:r>
            <a:r>
              <a:rPr kumimoji="0" lang="en-US" altLang="en-US" sz="2000" b="1" i="0" u="none" strike="noStrike" cap="none" normalizeH="0" baseline="0" dirty="0">
                <a:ln>
                  <a:noFill/>
                </a:ln>
                <a:solidFill>
                  <a:schemeClr val="tx1"/>
                </a:solidFill>
                <a:effectLst/>
                <a:latin typeface="Arial" panose="020B0604020202020204" pitchFamily="34" charset="0"/>
              </a:rPr>
              <a:t>additive color system</a:t>
            </a:r>
            <a:r>
              <a:rPr kumimoji="0" lang="en-US" altLang="en-US" sz="2000" b="0" i="0" u="none" strike="noStrike" cap="none" normalizeH="0" baseline="0" dirty="0">
                <a:ln>
                  <a:noFill/>
                </a:ln>
                <a:solidFill>
                  <a:schemeClr val="tx1"/>
                </a:solidFill>
                <a:effectLst/>
                <a:latin typeface="Arial" panose="020B0604020202020204" pitchFamily="34" charset="0"/>
              </a:rPr>
              <a:t>. This means colors are created by mixing different intensities of Red, Green, and Blue light.</a:t>
            </a:r>
          </a:p>
          <a:p>
            <a:pPr eaLnBrk="0" fontAlgn="base" hangingPunct="0">
              <a:lnSpc>
                <a:spcPct val="15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Representation</a:t>
            </a:r>
            <a:r>
              <a:rPr kumimoji="0" lang="en-US" altLang="en-US" sz="2000" b="0" i="0" u="none" strike="noStrike" cap="none" normalizeH="0" baseline="0" dirty="0">
                <a:ln>
                  <a:noFill/>
                </a:ln>
                <a:solidFill>
                  <a:schemeClr val="tx1"/>
                </a:solidFill>
                <a:effectLst/>
                <a:latin typeface="Arial" panose="020B0604020202020204" pitchFamily="34" charset="0"/>
              </a:rPr>
              <a:t>: Three channels (Red, Green, Blue).</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Range (8-bit per channel): Each channel (R, G, B) typically ranges from 0 to 255.</a:t>
            </a:r>
          </a:p>
        </p:txBody>
      </p:sp>
    </p:spTree>
    <p:extLst>
      <p:ext uri="{BB962C8B-B14F-4D97-AF65-F5344CB8AC3E}">
        <p14:creationId xmlns:p14="http://schemas.microsoft.com/office/powerpoint/2010/main" val="1056383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B620DAA-3A50-B36E-4C2A-FC0C863D105F}"/>
            </a:ext>
          </a:extLst>
        </p:cNvPr>
        <p:cNvGrpSpPr/>
        <p:nvPr/>
      </p:nvGrpSpPr>
      <p:grpSpPr>
        <a:xfrm>
          <a:off x="0" y="0"/>
          <a:ext cx="0" cy="0"/>
          <a:chOff x="0" y="0"/>
          <a:chExt cx="0" cy="0"/>
        </a:xfrm>
      </p:grpSpPr>
      <p:pic>
        <p:nvPicPr>
          <p:cNvPr id="4" name="Picture 3">
            <a:extLst>
              <a:ext uri="{FF2B5EF4-FFF2-40B4-BE49-F238E27FC236}">
                <a16:creationId xmlns="" xmlns:a16="http://schemas.microsoft.com/office/drawing/2014/main" id="{02B87A2C-FCBE-806C-8190-438A8A40526E}"/>
              </a:ext>
            </a:extLst>
          </p:cNvPr>
          <p:cNvPicPr>
            <a:picLocks noChangeAspect="1"/>
          </p:cNvPicPr>
          <p:nvPr/>
        </p:nvPicPr>
        <p:blipFill>
          <a:blip r:embed="rId2"/>
          <a:stretch>
            <a:fillRect/>
          </a:stretch>
        </p:blipFill>
        <p:spPr>
          <a:xfrm>
            <a:off x="8153400" y="2164104"/>
            <a:ext cx="4020111" cy="3419952"/>
          </a:xfrm>
          <a:prstGeom prst="rect">
            <a:avLst/>
          </a:prstGeom>
        </p:spPr>
      </p:pic>
      <p:sp>
        <p:nvSpPr>
          <p:cNvPr id="2" name="Title 1">
            <a:extLst>
              <a:ext uri="{FF2B5EF4-FFF2-40B4-BE49-F238E27FC236}">
                <a16:creationId xmlns="" xmlns:a16="http://schemas.microsoft.com/office/drawing/2014/main" id="{04A40CEC-B739-30B0-3365-9862BBFA2583}"/>
              </a:ext>
            </a:extLst>
          </p:cNvPr>
          <p:cNvSpPr>
            <a:spLocks noGrp="1"/>
          </p:cNvSpPr>
          <p:nvPr>
            <p:ph type="title"/>
          </p:nvPr>
        </p:nvSpPr>
        <p:spPr/>
        <p:txBody>
          <a:bodyPr/>
          <a:lstStyle/>
          <a:p>
            <a:r>
              <a:rPr lang="en-US" dirty="0"/>
              <a:t>  RGB color space</a:t>
            </a:r>
          </a:p>
        </p:txBody>
      </p:sp>
      <p:sp>
        <p:nvSpPr>
          <p:cNvPr id="5" name="Footer Placeholder 4">
            <a:extLst>
              <a:ext uri="{FF2B5EF4-FFF2-40B4-BE49-F238E27FC236}">
                <a16:creationId xmlns="" xmlns:a16="http://schemas.microsoft.com/office/drawing/2014/main" id="{94200788-89FF-E61B-A013-AC0682C959E0}"/>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3A1DE6C6-0205-1BE5-B72B-4F3F05DDA018}"/>
              </a:ext>
            </a:extLst>
          </p:cNvPr>
          <p:cNvSpPr>
            <a:spLocks noGrp="1"/>
          </p:cNvSpPr>
          <p:nvPr>
            <p:ph type="sldNum" sz="quarter" idx="12"/>
          </p:nvPr>
        </p:nvSpPr>
        <p:spPr/>
        <p:txBody>
          <a:bodyPr/>
          <a:lstStyle/>
          <a:p>
            <a:fld id="{CC529A1F-6900-4D36-92AC-B7647C1D9DDB}" type="slidenum">
              <a:rPr lang="en-US" smtClean="0"/>
              <a:t>15</a:t>
            </a:fld>
            <a:endParaRPr lang="en-US"/>
          </a:p>
        </p:txBody>
      </p:sp>
      <p:sp>
        <p:nvSpPr>
          <p:cNvPr id="8" name="Rectangle 1">
            <a:extLst>
              <a:ext uri="{FF2B5EF4-FFF2-40B4-BE49-F238E27FC236}">
                <a16:creationId xmlns="" xmlns:a16="http://schemas.microsoft.com/office/drawing/2014/main" id="{88D74F42-C772-FE7E-955C-B1A5525E1A88}"/>
              </a:ext>
            </a:extLst>
          </p:cNvPr>
          <p:cNvSpPr>
            <a:spLocks noGrp="1" noChangeArrowheads="1"/>
          </p:cNvSpPr>
          <p:nvPr>
            <p:ph idx="1"/>
          </p:nvPr>
        </p:nvSpPr>
        <p:spPr bwMode="auto">
          <a:xfrm>
            <a:off x="262845" y="966580"/>
            <a:ext cx="8583203" cy="5309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Mixing Colors:</a:t>
            </a:r>
          </a:p>
          <a:p>
            <a:pPr lvl="1"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(0, 0, 0) represents Black (no light).</a:t>
            </a:r>
          </a:p>
          <a:p>
            <a:pPr lvl="1"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(255, 255, 255) represents White (maximum intensity of all three).</a:t>
            </a:r>
          </a:p>
          <a:p>
            <a:pPr lvl="1" eaLnBrk="0" fontAlgn="base" hangingPunct="0">
              <a:lnSpc>
                <a:spcPct val="150000"/>
              </a:lnSpc>
              <a:spcBef>
                <a:spcPct val="0"/>
              </a:spcBef>
              <a:spcAft>
                <a:spcPct val="0"/>
              </a:spcAft>
            </a:pPr>
            <a:r>
              <a:rPr lang="en-US" altLang="en-US" sz="1800" dirty="0">
                <a:latin typeface="Arial" panose="020B0604020202020204" pitchFamily="34" charset="0"/>
              </a:rPr>
              <a:t>(255, 0, 0) represents pure Red.</a:t>
            </a:r>
          </a:p>
          <a:p>
            <a:pPr lvl="1"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(0, 255, 0) represents pure Green.</a:t>
            </a:r>
          </a:p>
          <a:p>
            <a:pPr lvl="1"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(0, 0, 255) represents pure Blue.</a:t>
            </a:r>
          </a:p>
          <a:p>
            <a:pPr lvl="1"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Mixing these primary colors creates secondary colors like Yellow (255, 255, 0), Cyan (0, 255, 255), and Magenta (255, 0, 255).</a:t>
            </a:r>
          </a:p>
          <a:p>
            <a:pPr eaLnBrk="0" fontAlgn="base" hangingPunct="0">
              <a:lnSpc>
                <a:spcPct val="15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OpenCV</a:t>
            </a:r>
            <a:r>
              <a:rPr kumimoji="0" lang="en-US" altLang="en-US" sz="2000" i="0" u="none" strike="noStrike" cap="none" normalizeH="0" baseline="0" dirty="0">
                <a:ln>
                  <a:noFill/>
                </a:ln>
                <a:solidFill>
                  <a:schemeClr val="tx1"/>
                </a:solidFill>
                <a:effectLst/>
                <a:latin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rPr>
              <a:t> by default, reads images in the </a:t>
            </a:r>
            <a:r>
              <a:rPr kumimoji="0" lang="en-US" altLang="en-US" sz="2000" b="1" i="0" u="none" strike="noStrike" cap="none" normalizeH="0" baseline="0" dirty="0">
                <a:ln>
                  <a:noFill/>
                </a:ln>
                <a:solidFill>
                  <a:schemeClr val="tx1"/>
                </a:solidFill>
                <a:effectLst/>
                <a:latin typeface="Arial" panose="020B0604020202020204" pitchFamily="34" charset="0"/>
              </a:rPr>
              <a:t>BGR (Blue, Green, Red)</a:t>
            </a:r>
            <a:r>
              <a:rPr kumimoji="0" lang="en-US" altLang="en-US" sz="2000" b="0" i="0" u="none" strike="noStrike" cap="none" normalizeH="0" baseline="0" dirty="0">
                <a:ln>
                  <a:noFill/>
                </a:ln>
                <a:solidFill>
                  <a:schemeClr val="tx1"/>
                </a:solidFill>
                <a:effectLst/>
                <a:latin typeface="Arial" panose="020B0604020202020204" pitchFamily="34" charset="0"/>
              </a:rPr>
              <a:t> color space. The difference lies in the order of the channels.</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Historically, OpenCV adopted BGR as its default because of how some camera manufacturers and software libraries stored color information. </a:t>
            </a:r>
          </a:p>
        </p:txBody>
      </p:sp>
    </p:spTree>
    <p:extLst>
      <p:ext uri="{BB962C8B-B14F-4D97-AF65-F5344CB8AC3E}">
        <p14:creationId xmlns:p14="http://schemas.microsoft.com/office/powerpoint/2010/main" val="1359751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F9C1AF6-9B09-7778-28BE-060BD2A94EAB}"/>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91A339B7-DB12-F203-8E88-7681A23FB1F0}"/>
              </a:ext>
            </a:extLst>
          </p:cNvPr>
          <p:cNvSpPr>
            <a:spLocks noGrp="1"/>
          </p:cNvSpPr>
          <p:nvPr>
            <p:ph type="title"/>
          </p:nvPr>
        </p:nvSpPr>
        <p:spPr/>
        <p:txBody>
          <a:bodyPr/>
          <a:lstStyle/>
          <a:p>
            <a:r>
              <a:rPr lang="en-US" dirty="0"/>
              <a:t>  RGB color space</a:t>
            </a:r>
          </a:p>
        </p:txBody>
      </p:sp>
      <p:sp>
        <p:nvSpPr>
          <p:cNvPr id="5" name="Footer Placeholder 4">
            <a:extLst>
              <a:ext uri="{FF2B5EF4-FFF2-40B4-BE49-F238E27FC236}">
                <a16:creationId xmlns="" xmlns:a16="http://schemas.microsoft.com/office/drawing/2014/main" id="{AF19F99B-BE9A-799C-89BA-B6A84655E0EC}"/>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7E3BE7FE-B06E-AE6D-3F30-CF0A2B8E80E7}"/>
              </a:ext>
            </a:extLst>
          </p:cNvPr>
          <p:cNvSpPr>
            <a:spLocks noGrp="1"/>
          </p:cNvSpPr>
          <p:nvPr>
            <p:ph type="sldNum" sz="quarter" idx="12"/>
          </p:nvPr>
        </p:nvSpPr>
        <p:spPr/>
        <p:txBody>
          <a:bodyPr/>
          <a:lstStyle/>
          <a:p>
            <a:fld id="{CC529A1F-6900-4D36-92AC-B7647C1D9DDB}" type="slidenum">
              <a:rPr lang="en-US" smtClean="0"/>
              <a:t>16</a:t>
            </a:fld>
            <a:endParaRPr lang="en-US"/>
          </a:p>
        </p:txBody>
      </p:sp>
      <p:sp>
        <p:nvSpPr>
          <p:cNvPr id="8" name="Rectangle 1">
            <a:extLst>
              <a:ext uri="{FF2B5EF4-FFF2-40B4-BE49-F238E27FC236}">
                <a16:creationId xmlns="" xmlns:a16="http://schemas.microsoft.com/office/drawing/2014/main" id="{2B2478BA-36E8-923B-1FD8-2364E3C63F44}"/>
              </a:ext>
            </a:extLst>
          </p:cNvPr>
          <p:cNvSpPr>
            <a:spLocks noGrp="1" noChangeArrowheads="1"/>
          </p:cNvSpPr>
          <p:nvPr>
            <p:ph idx="1"/>
          </p:nvPr>
        </p:nvSpPr>
        <p:spPr bwMode="auto">
          <a:xfrm>
            <a:off x="262846" y="1128164"/>
            <a:ext cx="4987248"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400" b="1" i="0" u="none" strike="noStrike" cap="none" normalizeH="0" baseline="0" dirty="0">
                <a:ln>
                  <a:noFill/>
                </a:ln>
                <a:solidFill>
                  <a:schemeClr val="tx1"/>
                </a:solidFill>
                <a:effectLst/>
                <a:latin typeface="Arial" panose="020B0604020202020204" pitchFamily="34" charset="0"/>
              </a:rPr>
              <a:t>Limitations:</a:t>
            </a:r>
          </a:p>
          <a:p>
            <a:pPr eaLnBrk="0" fontAlgn="base" hangingPunct="0">
              <a:lnSpc>
                <a:spcPct val="150000"/>
              </a:lnSpc>
              <a:spcBef>
                <a:spcPct val="0"/>
              </a:spcBef>
              <a:spcAft>
                <a:spcPct val="0"/>
              </a:spcAft>
            </a:pPr>
            <a:r>
              <a:rPr kumimoji="0" lang="en-US" altLang="en-US" sz="2000" b="0" i="0" u="none" strike="noStrike" cap="none" normalizeH="0" baseline="0" dirty="0" smtClean="0">
                <a:ln>
                  <a:noFill/>
                </a:ln>
                <a:solidFill>
                  <a:schemeClr val="tx1"/>
                </a:solidFill>
                <a:effectLst/>
                <a:latin typeface="Arial" panose="020B0604020202020204" pitchFamily="34" charset="0"/>
              </a:rPr>
              <a:t>Not </a:t>
            </a:r>
            <a:r>
              <a:rPr kumimoji="0" lang="en-US" altLang="en-US" sz="2000" b="0" i="0" u="none" strike="noStrike" cap="none" normalizeH="0" baseline="0" dirty="0">
                <a:ln>
                  <a:noFill/>
                </a:ln>
                <a:solidFill>
                  <a:schemeClr val="tx1"/>
                </a:solidFill>
                <a:effectLst/>
                <a:latin typeface="Arial" panose="020B0604020202020204" pitchFamily="34" charset="0"/>
              </a:rPr>
              <a:t>perceptually uniform — equal changes in values don’t correspond to equal perceived changes in color.</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Not ideal for:</a:t>
            </a:r>
          </a:p>
          <a:p>
            <a:pPr lvl="1" eaLnBrk="0" fontAlgn="base" hangingPunct="0">
              <a:lnSpc>
                <a:spcPct val="150000"/>
              </a:lnSpc>
              <a:spcBef>
                <a:spcPct val="0"/>
              </a:spcBef>
              <a:spcAft>
                <a:spcPct val="0"/>
              </a:spcAft>
            </a:pPr>
            <a:r>
              <a:rPr kumimoji="0" lang="en-US" altLang="en-US" sz="1600" b="0" i="0" u="none" strike="noStrike" cap="none" normalizeH="0" baseline="0" dirty="0">
                <a:ln>
                  <a:noFill/>
                </a:ln>
                <a:solidFill>
                  <a:schemeClr val="tx1"/>
                </a:solidFill>
                <a:effectLst/>
                <a:latin typeface="Arial" panose="020B0604020202020204" pitchFamily="34" charset="0"/>
              </a:rPr>
              <a:t>Color-based segmentation</a:t>
            </a:r>
          </a:p>
          <a:p>
            <a:pPr lvl="1" eaLnBrk="0" fontAlgn="base" hangingPunct="0">
              <a:lnSpc>
                <a:spcPct val="150000"/>
              </a:lnSpc>
              <a:spcBef>
                <a:spcPct val="0"/>
              </a:spcBef>
              <a:spcAft>
                <a:spcPct val="0"/>
              </a:spcAft>
            </a:pPr>
            <a:r>
              <a:rPr kumimoji="0" lang="en-US" altLang="en-US" sz="1600" b="0" i="0" u="none" strike="noStrike" cap="none" normalizeH="0" baseline="0" dirty="0">
                <a:ln>
                  <a:noFill/>
                </a:ln>
                <a:solidFill>
                  <a:schemeClr val="tx1"/>
                </a:solidFill>
                <a:effectLst/>
                <a:latin typeface="Arial" panose="020B0604020202020204" pitchFamily="34" charset="0"/>
              </a:rPr>
              <a:t>Color comparison</a:t>
            </a:r>
          </a:p>
          <a:p>
            <a:pPr lvl="1" eaLnBrk="0" fontAlgn="base" hangingPunct="0">
              <a:lnSpc>
                <a:spcPct val="150000"/>
              </a:lnSpc>
              <a:spcBef>
                <a:spcPct val="0"/>
              </a:spcBef>
              <a:spcAft>
                <a:spcPct val="0"/>
              </a:spcAft>
            </a:pPr>
            <a:r>
              <a:rPr kumimoji="0" lang="en-US" altLang="en-US" sz="1600" b="0" i="0" u="none" strike="noStrike" cap="none" normalizeH="0" baseline="0" dirty="0">
                <a:ln>
                  <a:noFill/>
                </a:ln>
                <a:solidFill>
                  <a:schemeClr val="tx1"/>
                </a:solidFill>
                <a:effectLst/>
                <a:latin typeface="Arial" panose="020B0604020202020204" pitchFamily="34" charset="0"/>
              </a:rPr>
              <a:t>Object detection in varying lighting</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Often converted to other color spaces like HSV, Lab, or </a:t>
            </a:r>
            <a:r>
              <a:rPr kumimoji="0" lang="en-US" altLang="en-US" sz="2000" b="0" i="0" u="none" strike="noStrike" cap="none" normalizeH="0" baseline="0" dirty="0" err="1">
                <a:ln>
                  <a:noFill/>
                </a:ln>
                <a:solidFill>
                  <a:schemeClr val="tx1"/>
                </a:solidFill>
                <a:effectLst/>
                <a:latin typeface="Arial" panose="020B0604020202020204" pitchFamily="34" charset="0"/>
              </a:rPr>
              <a:t>YCbCr</a:t>
            </a:r>
            <a:r>
              <a:rPr kumimoji="0" lang="en-US" altLang="en-US" sz="2000" b="0" i="0" u="none" strike="noStrike" cap="none" normalizeH="0" baseline="0" dirty="0">
                <a:ln>
                  <a:noFill/>
                </a:ln>
                <a:solidFill>
                  <a:schemeClr val="tx1"/>
                </a:solidFill>
                <a:effectLst/>
                <a:latin typeface="Arial" panose="020B0604020202020204" pitchFamily="34" charset="0"/>
              </a:rPr>
              <a:t> for advanced tasks.</a:t>
            </a:r>
          </a:p>
        </p:txBody>
      </p:sp>
      <p:pic>
        <p:nvPicPr>
          <p:cNvPr id="7" name="Picture 6">
            <a:extLst>
              <a:ext uri="{FF2B5EF4-FFF2-40B4-BE49-F238E27FC236}">
                <a16:creationId xmlns="" xmlns:a16="http://schemas.microsoft.com/office/drawing/2014/main" id="{7BCB8A5E-48E0-BD63-E4C2-DB372E3E1AE4}"/>
              </a:ext>
            </a:extLst>
          </p:cNvPr>
          <p:cNvPicPr>
            <a:picLocks noChangeAspect="1"/>
          </p:cNvPicPr>
          <p:nvPr/>
        </p:nvPicPr>
        <p:blipFill>
          <a:blip r:embed="rId2"/>
          <a:stretch>
            <a:fillRect/>
          </a:stretch>
        </p:blipFill>
        <p:spPr>
          <a:xfrm>
            <a:off x="4949202" y="1814874"/>
            <a:ext cx="7242798" cy="2983158"/>
          </a:xfrm>
          <a:prstGeom prst="rect">
            <a:avLst/>
          </a:prstGeom>
        </p:spPr>
      </p:pic>
    </p:spTree>
    <p:extLst>
      <p:ext uri="{BB962C8B-B14F-4D97-AF65-F5344CB8AC3E}">
        <p14:creationId xmlns:p14="http://schemas.microsoft.com/office/powerpoint/2010/main" val="2691168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5E3632A-2B15-B0F8-9557-DB3790BB7F11}"/>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99397D3B-F4E3-EB4B-D904-3F05A7900988}"/>
              </a:ext>
            </a:extLst>
          </p:cNvPr>
          <p:cNvSpPr>
            <a:spLocks noGrp="1"/>
          </p:cNvSpPr>
          <p:nvPr>
            <p:ph type="title"/>
          </p:nvPr>
        </p:nvSpPr>
        <p:spPr/>
        <p:txBody>
          <a:bodyPr/>
          <a:lstStyle/>
          <a:p>
            <a:r>
              <a:rPr lang="en-US" dirty="0"/>
              <a:t>  HSV color space</a:t>
            </a:r>
          </a:p>
        </p:txBody>
      </p:sp>
      <p:sp>
        <p:nvSpPr>
          <p:cNvPr id="5" name="Footer Placeholder 4">
            <a:extLst>
              <a:ext uri="{FF2B5EF4-FFF2-40B4-BE49-F238E27FC236}">
                <a16:creationId xmlns="" xmlns:a16="http://schemas.microsoft.com/office/drawing/2014/main" id="{E53800CB-68E6-78C7-B754-351CD7E01B9F}"/>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2116F3E-7D6C-9A44-01C3-4145A7916B4B}"/>
              </a:ext>
            </a:extLst>
          </p:cNvPr>
          <p:cNvSpPr>
            <a:spLocks noGrp="1"/>
          </p:cNvSpPr>
          <p:nvPr>
            <p:ph type="sldNum" sz="quarter" idx="12"/>
          </p:nvPr>
        </p:nvSpPr>
        <p:spPr/>
        <p:txBody>
          <a:bodyPr/>
          <a:lstStyle/>
          <a:p>
            <a:fld id="{CC529A1F-6900-4D36-92AC-B7647C1D9DDB}" type="slidenum">
              <a:rPr lang="en-US" smtClean="0"/>
              <a:t>17</a:t>
            </a:fld>
            <a:endParaRPr lang="en-US"/>
          </a:p>
        </p:txBody>
      </p:sp>
      <p:sp>
        <p:nvSpPr>
          <p:cNvPr id="8" name="Rectangle 1">
            <a:extLst>
              <a:ext uri="{FF2B5EF4-FFF2-40B4-BE49-F238E27FC236}">
                <a16:creationId xmlns="" xmlns:a16="http://schemas.microsoft.com/office/drawing/2014/main" id="{6A8A0038-5B70-993D-0498-B26789A069D4}"/>
              </a:ext>
            </a:extLst>
          </p:cNvPr>
          <p:cNvSpPr>
            <a:spLocks noGrp="1" noChangeArrowheads="1"/>
          </p:cNvSpPr>
          <p:nvPr>
            <p:ph idx="1"/>
          </p:nvPr>
        </p:nvSpPr>
        <p:spPr bwMode="auto">
          <a:xfrm>
            <a:off x="34237" y="1305342"/>
            <a:ext cx="3435851"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The HSV color space represents color in a way that is often </a:t>
            </a:r>
            <a:r>
              <a:rPr kumimoji="0" lang="en-US" altLang="en-US" sz="1800" b="1" i="0" u="none" strike="noStrike" cap="none" normalizeH="0" baseline="0" dirty="0">
                <a:ln>
                  <a:noFill/>
                </a:ln>
                <a:solidFill>
                  <a:schemeClr val="tx1"/>
                </a:solidFill>
                <a:effectLst/>
                <a:latin typeface="Arial" panose="020B0604020202020204" pitchFamily="34" charset="0"/>
              </a:rPr>
              <a:t>considered more intuitive for humans </a:t>
            </a:r>
            <a:r>
              <a:rPr kumimoji="0" lang="en-US" altLang="en-US" sz="1800" b="0" i="0" u="none" strike="noStrike" cap="none" normalizeH="0" baseline="0" dirty="0">
                <a:ln>
                  <a:noFill/>
                </a:ln>
                <a:solidFill>
                  <a:schemeClr val="tx1"/>
                </a:solidFill>
                <a:effectLst/>
                <a:latin typeface="Arial" panose="020B0604020202020204" pitchFamily="34" charset="0"/>
              </a:rPr>
              <a:t>because </a:t>
            </a:r>
            <a:r>
              <a:rPr kumimoji="0" lang="en-US" altLang="en-US" sz="1800" b="1" i="0" u="none" strike="noStrike" cap="none" normalizeH="0" baseline="0" dirty="0">
                <a:ln>
                  <a:noFill/>
                </a:ln>
                <a:solidFill>
                  <a:schemeClr val="tx1"/>
                </a:solidFill>
                <a:effectLst/>
                <a:latin typeface="Arial" panose="020B0604020202020204" pitchFamily="34" charset="0"/>
              </a:rPr>
              <a:t>it separates color </a:t>
            </a:r>
            <a:r>
              <a:rPr kumimoji="0" lang="en-US" altLang="en-US" sz="1800" b="0" i="0" u="none" strike="noStrike" cap="none" normalizeH="0" baseline="0" dirty="0">
                <a:ln>
                  <a:noFill/>
                </a:ln>
                <a:solidFill>
                  <a:schemeClr val="tx1"/>
                </a:solidFill>
                <a:effectLst/>
                <a:latin typeface="Arial" panose="020B0604020202020204" pitchFamily="34" charset="0"/>
              </a:rPr>
              <a:t>information (what color it is) </a:t>
            </a:r>
            <a:r>
              <a:rPr kumimoji="0" lang="en-US" altLang="en-US" sz="1800" b="1" i="0" u="none" strike="noStrike" cap="none" normalizeH="0" baseline="0" dirty="0">
                <a:ln>
                  <a:noFill/>
                </a:ln>
                <a:solidFill>
                  <a:schemeClr val="tx1"/>
                </a:solidFill>
                <a:effectLst/>
                <a:latin typeface="Arial" panose="020B0604020202020204" pitchFamily="34" charset="0"/>
              </a:rPr>
              <a:t>from its intensity or brightness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It's often visualized as a </a:t>
            </a:r>
            <a:r>
              <a:rPr kumimoji="0" lang="en-US" altLang="en-US" sz="1800" b="1" i="0" u="none" strike="noStrike" cap="none" normalizeH="0" baseline="0" dirty="0" smtClean="0">
                <a:ln>
                  <a:noFill/>
                </a:ln>
                <a:solidFill>
                  <a:schemeClr val="tx1"/>
                </a:solidFill>
                <a:effectLst/>
                <a:latin typeface="Arial" panose="020B0604020202020204" pitchFamily="34" charset="0"/>
              </a:rPr>
              <a:t>cylinder</a:t>
            </a:r>
            <a:r>
              <a:rPr kumimoji="0" lang="en-US" altLang="en-US" sz="1800" b="0" i="0" u="none" strike="noStrike" cap="none" normalizeH="0" baseline="0" dirty="0" smtClean="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 xmlns:a16="http://schemas.microsoft.com/office/drawing/2014/main" id="{85193379-F00B-1925-E852-18246A50C51C}"/>
              </a:ext>
            </a:extLst>
          </p:cNvPr>
          <p:cNvPicPr>
            <a:picLocks noChangeAspect="1"/>
          </p:cNvPicPr>
          <p:nvPr/>
        </p:nvPicPr>
        <p:blipFill>
          <a:blip r:embed="rId2"/>
          <a:stretch>
            <a:fillRect/>
          </a:stretch>
        </p:blipFill>
        <p:spPr>
          <a:xfrm>
            <a:off x="8158317" y="0"/>
            <a:ext cx="4034118" cy="6858000"/>
          </a:xfrm>
          <a:prstGeom prst="rect">
            <a:avLst/>
          </a:prstGeom>
        </p:spPr>
      </p:pic>
      <p:pic>
        <p:nvPicPr>
          <p:cNvPr id="4" name="Picture 3">
            <a:extLst>
              <a:ext uri="{FF2B5EF4-FFF2-40B4-BE49-F238E27FC236}">
                <a16:creationId xmlns="" xmlns:a16="http://schemas.microsoft.com/office/drawing/2014/main" id="{CCDF5FE4-22BA-5148-1AC2-1B74BC80CD1C}"/>
              </a:ext>
            </a:extLst>
          </p:cNvPr>
          <p:cNvPicPr>
            <a:picLocks noChangeAspect="1"/>
          </p:cNvPicPr>
          <p:nvPr/>
        </p:nvPicPr>
        <p:blipFill>
          <a:blip r:embed="rId3"/>
          <a:stretch>
            <a:fillRect/>
          </a:stretch>
        </p:blipFill>
        <p:spPr>
          <a:xfrm>
            <a:off x="3568551" y="1160124"/>
            <a:ext cx="2762250" cy="2133600"/>
          </a:xfrm>
          <a:prstGeom prst="rect">
            <a:avLst/>
          </a:prstGeom>
        </p:spPr>
      </p:pic>
      <p:pic>
        <p:nvPicPr>
          <p:cNvPr id="7" name="Picture 6">
            <a:extLst>
              <a:ext uri="{FF2B5EF4-FFF2-40B4-BE49-F238E27FC236}">
                <a16:creationId xmlns="" xmlns:a16="http://schemas.microsoft.com/office/drawing/2014/main" id="{34A8B458-1C70-0D29-88D8-48995D639541}"/>
              </a:ext>
            </a:extLst>
          </p:cNvPr>
          <p:cNvPicPr>
            <a:picLocks noChangeAspect="1"/>
          </p:cNvPicPr>
          <p:nvPr/>
        </p:nvPicPr>
        <p:blipFill>
          <a:blip r:embed="rId4"/>
          <a:stretch>
            <a:fillRect/>
          </a:stretch>
        </p:blipFill>
        <p:spPr>
          <a:xfrm>
            <a:off x="6724650" y="2797175"/>
            <a:ext cx="1428750" cy="3924300"/>
          </a:xfrm>
          <a:prstGeom prst="rect">
            <a:avLst/>
          </a:prstGeom>
        </p:spPr>
      </p:pic>
      <p:pic>
        <p:nvPicPr>
          <p:cNvPr id="9" name="Picture 8">
            <a:extLst>
              <a:ext uri="{FF2B5EF4-FFF2-40B4-BE49-F238E27FC236}">
                <a16:creationId xmlns="" xmlns:a16="http://schemas.microsoft.com/office/drawing/2014/main" id="{3603624B-49ED-9DFE-80C6-98FBAE097DD3}"/>
              </a:ext>
            </a:extLst>
          </p:cNvPr>
          <p:cNvPicPr>
            <a:picLocks noChangeAspect="1"/>
          </p:cNvPicPr>
          <p:nvPr/>
        </p:nvPicPr>
        <p:blipFill>
          <a:blip r:embed="rId5"/>
          <a:stretch>
            <a:fillRect/>
          </a:stretch>
        </p:blipFill>
        <p:spPr>
          <a:xfrm>
            <a:off x="2955902" y="3246960"/>
            <a:ext cx="3571823" cy="3484563"/>
          </a:xfrm>
          <a:prstGeom prst="rect">
            <a:avLst/>
          </a:prstGeom>
        </p:spPr>
      </p:pic>
    </p:spTree>
    <p:extLst>
      <p:ext uri="{BB962C8B-B14F-4D97-AF65-F5344CB8AC3E}">
        <p14:creationId xmlns:p14="http://schemas.microsoft.com/office/powerpoint/2010/main" val="4179846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A01A79C-A0A2-CBC0-A7C8-BD59F1A85DB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3653024-6660-B81C-ACA2-E095C43C1991}"/>
              </a:ext>
            </a:extLst>
          </p:cNvPr>
          <p:cNvSpPr>
            <a:spLocks noGrp="1"/>
          </p:cNvSpPr>
          <p:nvPr>
            <p:ph type="title"/>
          </p:nvPr>
        </p:nvSpPr>
        <p:spPr/>
        <p:txBody>
          <a:bodyPr/>
          <a:lstStyle/>
          <a:p>
            <a:r>
              <a:rPr lang="en-US" dirty="0"/>
              <a:t>  HSV color space</a:t>
            </a:r>
          </a:p>
        </p:txBody>
      </p:sp>
      <p:sp>
        <p:nvSpPr>
          <p:cNvPr id="5" name="Footer Placeholder 4">
            <a:extLst>
              <a:ext uri="{FF2B5EF4-FFF2-40B4-BE49-F238E27FC236}">
                <a16:creationId xmlns="" xmlns:a16="http://schemas.microsoft.com/office/drawing/2014/main" id="{67F48158-57D9-B5F9-D03F-378C2581AA25}"/>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BE99E74B-180D-D29C-49AE-82F0A3B0AA1D}"/>
              </a:ext>
            </a:extLst>
          </p:cNvPr>
          <p:cNvSpPr>
            <a:spLocks noGrp="1"/>
          </p:cNvSpPr>
          <p:nvPr>
            <p:ph type="sldNum" sz="quarter" idx="12"/>
          </p:nvPr>
        </p:nvSpPr>
        <p:spPr/>
        <p:txBody>
          <a:bodyPr/>
          <a:lstStyle/>
          <a:p>
            <a:fld id="{CC529A1F-6900-4D36-92AC-B7647C1D9DDB}" type="slidenum">
              <a:rPr lang="en-US" smtClean="0"/>
              <a:t>18</a:t>
            </a:fld>
            <a:endParaRPr lang="en-US"/>
          </a:p>
        </p:txBody>
      </p:sp>
      <p:sp>
        <p:nvSpPr>
          <p:cNvPr id="8" name="Rectangle 1">
            <a:extLst>
              <a:ext uri="{FF2B5EF4-FFF2-40B4-BE49-F238E27FC236}">
                <a16:creationId xmlns="" xmlns:a16="http://schemas.microsoft.com/office/drawing/2014/main" id="{4D793AD0-6A45-8B2C-BAAC-4633CE9EAC85}"/>
              </a:ext>
            </a:extLst>
          </p:cNvPr>
          <p:cNvSpPr>
            <a:spLocks noGrp="1" noChangeArrowheads="1"/>
          </p:cNvSpPr>
          <p:nvPr>
            <p:ph idx="1"/>
          </p:nvPr>
        </p:nvSpPr>
        <p:spPr bwMode="auto">
          <a:xfrm>
            <a:off x="262846" y="1312829"/>
            <a:ext cx="11336678"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Hue (H): </a:t>
            </a:r>
          </a:p>
          <a:p>
            <a:pPr lvl="1" eaLnBrk="0" fontAlgn="base" hangingPunct="0">
              <a:lnSpc>
                <a:spcPct val="150000"/>
              </a:lnSpc>
              <a:spcBef>
                <a:spcPct val="0"/>
              </a:spcBef>
              <a:spcAft>
                <a:spcPct val="0"/>
              </a:spcAft>
            </a:pPr>
            <a:r>
              <a:rPr kumimoji="0" lang="en-US" altLang="en-US" sz="1600" b="0" i="0" u="none" strike="noStrike" cap="none" normalizeH="0" baseline="0" dirty="0">
                <a:ln>
                  <a:noFill/>
                </a:ln>
                <a:solidFill>
                  <a:schemeClr val="tx1"/>
                </a:solidFill>
                <a:effectLst/>
                <a:latin typeface="Arial" panose="020B0604020202020204" pitchFamily="34" charset="0"/>
              </a:rPr>
              <a:t>This represents the </a:t>
            </a:r>
            <a:r>
              <a:rPr kumimoji="0" lang="en-US" altLang="en-US" sz="1600" b="1" i="0" u="none" strike="noStrike" cap="none" normalizeH="0" baseline="0" dirty="0">
                <a:ln>
                  <a:noFill/>
                </a:ln>
                <a:solidFill>
                  <a:schemeClr val="tx1"/>
                </a:solidFill>
                <a:effectLst/>
                <a:latin typeface="Arial" panose="020B0604020202020204" pitchFamily="34" charset="0"/>
              </a:rPr>
              <a:t>pure color itself</a:t>
            </a:r>
            <a:r>
              <a:rPr kumimoji="0" lang="en-US" altLang="en-US" sz="1600" b="0" i="0" u="none" strike="noStrike" cap="none" normalizeH="0" baseline="0" dirty="0">
                <a:ln>
                  <a:noFill/>
                </a:ln>
                <a:solidFill>
                  <a:schemeClr val="tx1"/>
                </a:solidFill>
                <a:effectLst/>
                <a:latin typeface="Arial" panose="020B0604020202020204" pitchFamily="34" charset="0"/>
              </a:rPr>
              <a:t>. </a:t>
            </a:r>
          </a:p>
          <a:p>
            <a:pPr lvl="1" eaLnBrk="0" fontAlgn="base" hangingPunct="0">
              <a:lnSpc>
                <a:spcPct val="150000"/>
              </a:lnSpc>
              <a:spcBef>
                <a:spcPct val="0"/>
              </a:spcBef>
              <a:spcAft>
                <a:spcPct val="0"/>
              </a:spcAft>
            </a:pPr>
            <a:r>
              <a:rPr kumimoji="0" lang="en-US" altLang="en-US" sz="1600" b="0" i="0" u="none" strike="noStrike" cap="none" normalizeH="0" baseline="0" dirty="0">
                <a:ln>
                  <a:noFill/>
                </a:ln>
                <a:solidFill>
                  <a:schemeClr val="tx1"/>
                </a:solidFill>
                <a:effectLst/>
                <a:latin typeface="Arial" panose="020B0604020202020204" pitchFamily="34" charset="0"/>
              </a:rPr>
              <a:t>Think of it as the </a:t>
            </a:r>
            <a:r>
              <a:rPr kumimoji="0" lang="en-US" altLang="en-US" sz="1600" b="1" i="0" u="none" strike="noStrike" cap="none" normalizeH="0" baseline="0" dirty="0">
                <a:ln>
                  <a:noFill/>
                </a:ln>
                <a:solidFill>
                  <a:schemeClr val="tx1"/>
                </a:solidFill>
                <a:effectLst/>
                <a:latin typeface="Arial" panose="020B0604020202020204" pitchFamily="34" charset="0"/>
              </a:rPr>
              <a:t>position on a color wheel</a:t>
            </a:r>
            <a:r>
              <a:rPr kumimoji="0" lang="en-US" altLang="en-US" sz="1600" b="0" i="0" u="none" strike="noStrike" cap="none" normalizeH="0" baseline="0" dirty="0">
                <a:ln>
                  <a:noFill/>
                </a:ln>
                <a:solidFill>
                  <a:schemeClr val="tx1"/>
                </a:solidFill>
                <a:effectLst/>
                <a:latin typeface="Arial" panose="020B0604020202020204" pitchFamily="34" charset="0"/>
              </a:rPr>
              <a:t>. </a:t>
            </a:r>
          </a:p>
          <a:p>
            <a:pPr lvl="1" eaLnBrk="0" fontAlgn="base" hangingPunct="0">
              <a:lnSpc>
                <a:spcPct val="150000"/>
              </a:lnSpc>
              <a:spcBef>
                <a:spcPct val="0"/>
              </a:spcBef>
              <a:spcAft>
                <a:spcPct val="0"/>
              </a:spcAft>
            </a:pPr>
            <a:r>
              <a:rPr kumimoji="0" lang="en-US" altLang="en-US" sz="1600" b="0" i="0" u="none" strike="noStrike" cap="none" normalizeH="0" baseline="0" dirty="0">
                <a:ln>
                  <a:noFill/>
                </a:ln>
                <a:solidFill>
                  <a:schemeClr val="tx1"/>
                </a:solidFill>
                <a:effectLst/>
                <a:latin typeface="Arial" panose="020B0604020202020204" pitchFamily="34" charset="0"/>
              </a:rPr>
              <a:t>It's typically represented as an angle from </a:t>
            </a:r>
            <a:r>
              <a:rPr kumimoji="0" lang="en-US" altLang="en-US" sz="1600" b="1" i="0" u="none" strike="noStrike" cap="none" normalizeH="0" baseline="0" dirty="0">
                <a:ln>
                  <a:noFill/>
                </a:ln>
                <a:solidFill>
                  <a:schemeClr val="tx1"/>
                </a:solidFill>
                <a:effectLst/>
                <a:latin typeface="Arial" panose="020B0604020202020204" pitchFamily="34" charset="0"/>
              </a:rPr>
              <a:t>0 to 360 degrees</a:t>
            </a:r>
            <a:r>
              <a:rPr kumimoji="0" lang="en-US" altLang="en-US" sz="1600" b="0" i="0" u="none" strike="noStrike" cap="none" normalizeH="0" baseline="0" dirty="0">
                <a:ln>
                  <a:noFill/>
                </a:ln>
                <a:solidFill>
                  <a:schemeClr val="tx1"/>
                </a:solidFill>
                <a:effectLst/>
                <a:latin typeface="Arial" panose="020B0604020202020204" pitchFamily="34" charset="0"/>
              </a:rPr>
              <a:t>, although libraries like OpenCV often map this range to 0-179 (to fit within an 8-bit value) or 0-255. </a:t>
            </a:r>
          </a:p>
          <a:p>
            <a:pPr lvl="1" eaLnBrk="0" fontAlgn="base" hangingPunct="0">
              <a:lnSpc>
                <a:spcPct val="150000"/>
              </a:lnSpc>
              <a:spcBef>
                <a:spcPct val="0"/>
              </a:spcBef>
              <a:spcAft>
                <a:spcPct val="0"/>
              </a:spcAft>
            </a:pPr>
            <a:r>
              <a:rPr kumimoji="0" lang="en-US" altLang="en-US" sz="1600" b="0" i="0" u="none" strike="noStrike" cap="none" normalizeH="0" baseline="0" dirty="0">
                <a:ln>
                  <a:noFill/>
                </a:ln>
                <a:solidFill>
                  <a:schemeClr val="tx1"/>
                </a:solidFill>
                <a:effectLst/>
                <a:latin typeface="Arial" panose="020B0604020202020204" pitchFamily="34" charset="0"/>
              </a:rPr>
              <a:t>Red might be around 0 degrees, Green around 120, and Blue around 240.</a:t>
            </a:r>
          </a:p>
          <a:p>
            <a:pPr eaLnBrk="0" fontAlgn="base" hangingPunct="0">
              <a:lnSpc>
                <a:spcPct val="15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Saturation (S)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lvl="1" eaLnBrk="0" fontAlgn="base" hangingPunct="0">
              <a:lnSpc>
                <a:spcPct val="150000"/>
              </a:lnSpc>
              <a:spcBef>
                <a:spcPct val="0"/>
              </a:spcBef>
              <a:spcAft>
                <a:spcPct val="0"/>
              </a:spcAft>
            </a:pPr>
            <a:r>
              <a:rPr kumimoji="0" lang="en-US" altLang="en-US" sz="1600" b="0" i="0" u="none" strike="noStrike" cap="none" normalizeH="0" baseline="0" dirty="0">
                <a:ln>
                  <a:noFill/>
                </a:ln>
                <a:solidFill>
                  <a:schemeClr val="tx1"/>
                </a:solidFill>
                <a:effectLst/>
                <a:latin typeface="Arial" panose="020B0604020202020204" pitchFamily="34" charset="0"/>
              </a:rPr>
              <a:t>This represents the "</a:t>
            </a:r>
            <a:r>
              <a:rPr kumimoji="0" lang="en-US" altLang="en-US" sz="1600" b="1" i="0" u="none" strike="noStrike" cap="none" normalizeH="0" baseline="0" dirty="0">
                <a:ln>
                  <a:noFill/>
                </a:ln>
                <a:solidFill>
                  <a:schemeClr val="tx1"/>
                </a:solidFill>
                <a:effectLst/>
                <a:latin typeface="Arial" panose="020B0604020202020204" pitchFamily="34" charset="0"/>
              </a:rPr>
              <a:t>purity" or "intensity</a:t>
            </a:r>
            <a:r>
              <a:rPr kumimoji="0" lang="en-US" altLang="en-US" sz="1600" b="0" i="0" u="none" strike="noStrike" cap="none" normalizeH="0" baseline="0" dirty="0">
                <a:ln>
                  <a:noFill/>
                </a:ln>
                <a:solidFill>
                  <a:schemeClr val="tx1"/>
                </a:solidFill>
                <a:effectLst/>
                <a:latin typeface="Arial" panose="020B0604020202020204" pitchFamily="34" charset="0"/>
              </a:rPr>
              <a:t>" of the color. </a:t>
            </a:r>
          </a:p>
          <a:p>
            <a:pPr lvl="1" eaLnBrk="0" fontAlgn="base" hangingPunct="0">
              <a:lnSpc>
                <a:spcPct val="150000"/>
              </a:lnSpc>
              <a:spcBef>
                <a:spcPct val="0"/>
              </a:spcBef>
              <a:spcAft>
                <a:spcPct val="0"/>
              </a:spcAft>
            </a:pPr>
            <a:r>
              <a:rPr kumimoji="0" lang="en-US" altLang="en-US" sz="1600" b="0" i="0" u="none" strike="noStrike" cap="none" normalizeH="0" baseline="0" dirty="0">
                <a:ln>
                  <a:noFill/>
                </a:ln>
                <a:solidFill>
                  <a:schemeClr val="tx1"/>
                </a:solidFill>
                <a:effectLst/>
                <a:latin typeface="Arial" panose="020B0604020202020204" pitchFamily="34" charset="0"/>
              </a:rPr>
              <a:t>A saturation of </a:t>
            </a:r>
            <a:r>
              <a:rPr kumimoji="0" lang="en-US" altLang="en-US" sz="1600" b="1" i="0" u="none" strike="noStrike" cap="none" normalizeH="0" baseline="0" dirty="0">
                <a:ln>
                  <a:noFill/>
                </a:ln>
                <a:solidFill>
                  <a:schemeClr val="tx1"/>
                </a:solidFill>
                <a:effectLst/>
                <a:latin typeface="Arial" panose="020B0604020202020204" pitchFamily="34" charset="0"/>
              </a:rPr>
              <a:t>0 means the color is grayscale </a:t>
            </a:r>
            <a:r>
              <a:rPr kumimoji="0" lang="en-US" altLang="en-US" sz="1600" b="0" i="0" u="none" strike="noStrike" cap="none" normalizeH="0" baseline="0" dirty="0">
                <a:ln>
                  <a:noFill/>
                </a:ln>
                <a:solidFill>
                  <a:schemeClr val="tx1"/>
                </a:solidFill>
                <a:effectLst/>
                <a:latin typeface="Arial" panose="020B0604020202020204" pitchFamily="34" charset="0"/>
              </a:rPr>
              <a:t>(a shade of gray, black, or white), while </a:t>
            </a:r>
            <a:r>
              <a:rPr kumimoji="0" lang="en-US" altLang="en-US" sz="1600" b="1" i="0" u="none" strike="noStrike" cap="none" normalizeH="0" baseline="0" dirty="0">
                <a:ln>
                  <a:noFill/>
                </a:ln>
                <a:solidFill>
                  <a:schemeClr val="tx1"/>
                </a:solidFill>
                <a:effectLst/>
                <a:latin typeface="Arial" panose="020B0604020202020204" pitchFamily="34" charset="0"/>
              </a:rPr>
              <a:t>maximum saturation </a:t>
            </a:r>
            <a:r>
              <a:rPr kumimoji="0" lang="en-US" altLang="en-US" sz="1600" b="0" i="0" u="none" strike="noStrike" cap="none" normalizeH="0" baseline="0" dirty="0">
                <a:ln>
                  <a:noFill/>
                </a:ln>
                <a:solidFill>
                  <a:schemeClr val="tx1"/>
                </a:solidFill>
                <a:effectLst/>
                <a:latin typeface="Arial" panose="020B0604020202020204" pitchFamily="34" charset="0"/>
              </a:rPr>
              <a:t>represents the </a:t>
            </a:r>
            <a:r>
              <a:rPr kumimoji="0" lang="en-US" altLang="en-US" sz="1600" b="1" i="0" u="none" strike="noStrike" cap="none" normalizeH="0" baseline="0" dirty="0">
                <a:ln>
                  <a:noFill/>
                </a:ln>
                <a:solidFill>
                  <a:schemeClr val="tx1"/>
                </a:solidFill>
                <a:effectLst/>
                <a:latin typeface="Arial" panose="020B0604020202020204" pitchFamily="34" charset="0"/>
              </a:rPr>
              <a:t>purest possible version of the color </a:t>
            </a:r>
            <a:r>
              <a:rPr kumimoji="0" lang="en-US" altLang="en-US" sz="1600" b="0" i="0" u="none" strike="noStrike" cap="none" normalizeH="0" baseline="0" dirty="0">
                <a:ln>
                  <a:noFill/>
                </a:ln>
                <a:solidFill>
                  <a:schemeClr val="tx1"/>
                </a:solidFill>
                <a:effectLst/>
                <a:latin typeface="Arial" panose="020B0604020202020204" pitchFamily="34" charset="0"/>
              </a:rPr>
              <a:t>defined by the Hue. </a:t>
            </a:r>
          </a:p>
          <a:p>
            <a:pPr lvl="1" eaLnBrk="0" fontAlgn="base" hangingPunct="0">
              <a:lnSpc>
                <a:spcPct val="150000"/>
              </a:lnSpc>
              <a:spcBef>
                <a:spcPct val="0"/>
              </a:spcBef>
              <a:spcAft>
                <a:spcPct val="0"/>
              </a:spcAft>
            </a:pPr>
            <a:r>
              <a:rPr kumimoji="0" lang="en-US" altLang="en-US" sz="1600" b="0" i="0" u="none" strike="noStrike" cap="none" normalizeH="0" baseline="0" dirty="0">
                <a:ln>
                  <a:noFill/>
                </a:ln>
                <a:solidFill>
                  <a:schemeClr val="tx1"/>
                </a:solidFill>
                <a:effectLst/>
                <a:latin typeface="Arial" panose="020B0604020202020204" pitchFamily="34" charset="0"/>
              </a:rPr>
              <a:t>It's usually represented as a percentage (0-100%) or a range (e.g., 0-255). </a:t>
            </a:r>
          </a:p>
          <a:p>
            <a:pPr lvl="1" eaLnBrk="0" fontAlgn="base" hangingPunct="0">
              <a:lnSpc>
                <a:spcPct val="150000"/>
              </a:lnSpc>
              <a:spcBef>
                <a:spcPct val="0"/>
              </a:spcBef>
              <a:spcAft>
                <a:spcPct val="0"/>
              </a:spcAft>
            </a:pPr>
            <a:r>
              <a:rPr kumimoji="0" lang="en-US" altLang="en-US" sz="1600" b="0" i="0" u="none" strike="noStrike" cap="none" normalizeH="0" baseline="0" dirty="0">
                <a:ln>
                  <a:noFill/>
                </a:ln>
                <a:solidFill>
                  <a:schemeClr val="tx1"/>
                </a:solidFill>
                <a:effectLst/>
                <a:latin typeface="Arial" panose="020B0604020202020204" pitchFamily="34" charset="0"/>
              </a:rPr>
              <a:t>A faded color has low saturation; a vibrant color has high saturation.</a:t>
            </a:r>
          </a:p>
        </p:txBody>
      </p:sp>
      <p:sp>
        <p:nvSpPr>
          <p:cNvPr id="4" name="TextBox 3">
            <a:extLst>
              <a:ext uri="{FF2B5EF4-FFF2-40B4-BE49-F238E27FC236}">
                <a16:creationId xmlns="" xmlns:a16="http://schemas.microsoft.com/office/drawing/2014/main" id="{FD158440-C180-85E1-D503-48D2724336AF}"/>
              </a:ext>
            </a:extLst>
          </p:cNvPr>
          <p:cNvSpPr txBox="1"/>
          <p:nvPr/>
        </p:nvSpPr>
        <p:spPr>
          <a:xfrm>
            <a:off x="2979506" y="5987018"/>
            <a:ext cx="7397392" cy="369332"/>
          </a:xfrm>
          <a:prstGeom prst="rect">
            <a:avLst/>
          </a:prstGeom>
          <a:noFill/>
        </p:spPr>
        <p:txBody>
          <a:bodyPr wrap="square">
            <a:spAutoFit/>
          </a:bodyPr>
          <a:lstStyle/>
          <a:p>
            <a:r>
              <a:rPr lang="en-US" dirty="0"/>
              <a:t>HSV Color picker: https://www.w3schools.com/colors/colors_hsl.asp</a:t>
            </a:r>
          </a:p>
        </p:txBody>
      </p:sp>
    </p:spTree>
    <p:extLst>
      <p:ext uri="{BB962C8B-B14F-4D97-AF65-F5344CB8AC3E}">
        <p14:creationId xmlns:p14="http://schemas.microsoft.com/office/powerpoint/2010/main" val="317216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D0FD143-45C8-E9BE-100A-77E8B117E92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EBC98469-484B-CE0E-BE4F-4768CFC44D13}"/>
              </a:ext>
            </a:extLst>
          </p:cNvPr>
          <p:cNvSpPr>
            <a:spLocks noGrp="1"/>
          </p:cNvSpPr>
          <p:nvPr>
            <p:ph type="title"/>
          </p:nvPr>
        </p:nvSpPr>
        <p:spPr/>
        <p:txBody>
          <a:bodyPr/>
          <a:lstStyle/>
          <a:p>
            <a:r>
              <a:rPr lang="en-US" dirty="0"/>
              <a:t>  HSV color space</a:t>
            </a:r>
          </a:p>
        </p:txBody>
      </p:sp>
      <p:sp>
        <p:nvSpPr>
          <p:cNvPr id="5" name="Footer Placeholder 4">
            <a:extLst>
              <a:ext uri="{FF2B5EF4-FFF2-40B4-BE49-F238E27FC236}">
                <a16:creationId xmlns="" xmlns:a16="http://schemas.microsoft.com/office/drawing/2014/main" id="{5006E083-BA4B-84D2-A61C-5EDE8CBE1E5B}"/>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D91229E1-54E3-6F7C-7C6A-A9B9E254588C}"/>
              </a:ext>
            </a:extLst>
          </p:cNvPr>
          <p:cNvSpPr>
            <a:spLocks noGrp="1"/>
          </p:cNvSpPr>
          <p:nvPr>
            <p:ph type="sldNum" sz="quarter" idx="12"/>
          </p:nvPr>
        </p:nvSpPr>
        <p:spPr/>
        <p:txBody>
          <a:bodyPr/>
          <a:lstStyle/>
          <a:p>
            <a:fld id="{CC529A1F-6900-4D36-92AC-B7647C1D9DDB}" type="slidenum">
              <a:rPr lang="en-US" smtClean="0"/>
              <a:t>19</a:t>
            </a:fld>
            <a:endParaRPr lang="en-US"/>
          </a:p>
        </p:txBody>
      </p:sp>
      <p:sp>
        <p:nvSpPr>
          <p:cNvPr id="8" name="Rectangle 1">
            <a:extLst>
              <a:ext uri="{FF2B5EF4-FFF2-40B4-BE49-F238E27FC236}">
                <a16:creationId xmlns="" xmlns:a16="http://schemas.microsoft.com/office/drawing/2014/main" id="{9E3DBDC5-F247-B966-1D9C-A011197A46A9}"/>
              </a:ext>
            </a:extLst>
          </p:cNvPr>
          <p:cNvSpPr>
            <a:spLocks noGrp="1" noChangeArrowheads="1"/>
          </p:cNvSpPr>
          <p:nvPr>
            <p:ph idx="1"/>
          </p:nvPr>
        </p:nvSpPr>
        <p:spPr bwMode="auto">
          <a:xfrm>
            <a:off x="262846" y="938304"/>
            <a:ext cx="11336678" cy="5632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Value (V): </a:t>
            </a:r>
          </a:p>
          <a:p>
            <a:pPr lvl="1" eaLnBrk="0" fontAlgn="base" hangingPunct="0">
              <a:lnSpc>
                <a:spcPct val="150000"/>
              </a:lnSpc>
              <a:spcBef>
                <a:spcPct val="0"/>
              </a:spcBef>
              <a:spcAft>
                <a:spcPct val="0"/>
              </a:spcAft>
            </a:pPr>
            <a:r>
              <a:rPr kumimoji="0" lang="en-US" altLang="en-US" sz="1500" b="0" i="0" u="none" strike="noStrike" cap="none" normalizeH="0" baseline="0" dirty="0">
                <a:ln>
                  <a:noFill/>
                </a:ln>
                <a:solidFill>
                  <a:schemeClr val="tx1"/>
                </a:solidFill>
                <a:effectLst/>
                <a:latin typeface="Arial" panose="020B0604020202020204" pitchFamily="34" charset="0"/>
              </a:rPr>
              <a:t>This </a:t>
            </a:r>
            <a:r>
              <a:rPr kumimoji="0" lang="en-US" altLang="en-US" sz="1500" b="1" i="0" u="none" strike="noStrike" cap="none" normalizeH="0" baseline="0" dirty="0">
                <a:ln>
                  <a:noFill/>
                </a:ln>
                <a:solidFill>
                  <a:schemeClr val="tx1"/>
                </a:solidFill>
                <a:effectLst/>
                <a:latin typeface="Arial" panose="020B0604020202020204" pitchFamily="34" charset="0"/>
              </a:rPr>
              <a:t>represents the brightness or lightness</a:t>
            </a:r>
            <a:r>
              <a:rPr kumimoji="0" lang="en-US" altLang="en-US" sz="1500" b="0" i="0" u="none" strike="noStrike" cap="none" normalizeH="0" baseline="0" dirty="0">
                <a:ln>
                  <a:noFill/>
                </a:ln>
                <a:solidFill>
                  <a:schemeClr val="tx1"/>
                </a:solidFill>
                <a:effectLst/>
                <a:latin typeface="Arial" panose="020B0604020202020204" pitchFamily="34" charset="0"/>
              </a:rPr>
              <a:t> of the color.</a:t>
            </a:r>
          </a:p>
          <a:p>
            <a:pPr lvl="1" eaLnBrk="0" fontAlgn="base" hangingPunct="0">
              <a:lnSpc>
                <a:spcPct val="150000"/>
              </a:lnSpc>
              <a:spcBef>
                <a:spcPct val="0"/>
              </a:spcBef>
              <a:spcAft>
                <a:spcPct val="0"/>
              </a:spcAft>
            </a:pPr>
            <a:r>
              <a:rPr kumimoji="0" lang="en-US" altLang="en-US" sz="1500" b="0" i="0" u="none" strike="noStrike" cap="none" normalizeH="0" baseline="0" dirty="0">
                <a:ln>
                  <a:noFill/>
                </a:ln>
                <a:solidFill>
                  <a:schemeClr val="tx1"/>
                </a:solidFill>
                <a:effectLst/>
                <a:latin typeface="Arial" panose="020B0604020202020204" pitchFamily="34" charset="0"/>
              </a:rPr>
              <a:t> A value of 0 is always black, regardless of Hue or Saturation. </a:t>
            </a:r>
          </a:p>
          <a:p>
            <a:pPr lvl="1" eaLnBrk="0" fontAlgn="base" hangingPunct="0">
              <a:lnSpc>
                <a:spcPct val="150000"/>
              </a:lnSpc>
              <a:spcBef>
                <a:spcPct val="0"/>
              </a:spcBef>
              <a:spcAft>
                <a:spcPct val="0"/>
              </a:spcAft>
            </a:pPr>
            <a:r>
              <a:rPr kumimoji="0" lang="en-US" altLang="en-US" sz="1500" b="0" i="0" u="none" strike="noStrike" cap="none" normalizeH="0" baseline="0" dirty="0">
                <a:ln>
                  <a:noFill/>
                </a:ln>
                <a:solidFill>
                  <a:schemeClr val="tx1"/>
                </a:solidFill>
                <a:effectLst/>
                <a:latin typeface="Arial" panose="020B0604020202020204" pitchFamily="34" charset="0"/>
              </a:rPr>
              <a:t>As the value increases, the color becomes brighter, up to its maximum intensity. </a:t>
            </a:r>
          </a:p>
          <a:p>
            <a:pPr lvl="1" eaLnBrk="0" fontAlgn="base" hangingPunct="0">
              <a:lnSpc>
                <a:spcPct val="150000"/>
              </a:lnSpc>
              <a:spcBef>
                <a:spcPct val="0"/>
              </a:spcBef>
              <a:spcAft>
                <a:spcPct val="0"/>
              </a:spcAft>
            </a:pPr>
            <a:r>
              <a:rPr kumimoji="0" lang="en-US" altLang="en-US" sz="1500" b="0" i="0" u="none" strike="noStrike" cap="none" normalizeH="0" baseline="0" dirty="0">
                <a:ln>
                  <a:noFill/>
                </a:ln>
                <a:solidFill>
                  <a:schemeClr val="tx1"/>
                </a:solidFill>
                <a:effectLst/>
                <a:latin typeface="Arial" panose="020B0604020202020204" pitchFamily="34" charset="0"/>
              </a:rPr>
              <a:t>It's also typically represented as a percentage (0-100%) or a range (e.g., 0-255).</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HSV separates color information from brightness, making it useful for color-based segmentation and visual adjustments.</a:t>
            </a:r>
          </a:p>
          <a:p>
            <a:pPr eaLnBrk="0" fontAlgn="base" hangingPunct="0">
              <a:lnSpc>
                <a:spcPct val="15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Non-Perceptual Uniformity</a:t>
            </a:r>
            <a:r>
              <a:rPr kumimoji="0" lang="en-US" altLang="en-US" sz="2000" b="0" i="0" u="none" strike="noStrike" cap="none" normalizeH="0" baseline="0" dirty="0">
                <a:ln>
                  <a:noFill/>
                </a:ln>
                <a:solidFill>
                  <a:schemeClr val="tx1"/>
                </a:solidFill>
                <a:effectLst/>
                <a:latin typeface="Arial" panose="020B0604020202020204" pitchFamily="34" charset="0"/>
              </a:rPr>
              <a:t>:</a:t>
            </a:r>
          </a:p>
          <a:p>
            <a:pPr lvl="1" eaLnBrk="0" fontAlgn="base" hangingPunct="0">
              <a:lnSpc>
                <a:spcPct val="150000"/>
              </a:lnSpc>
              <a:spcBef>
                <a:spcPct val="0"/>
              </a:spcBef>
              <a:spcAft>
                <a:spcPct val="0"/>
              </a:spcAft>
            </a:pPr>
            <a:r>
              <a:rPr kumimoji="0" lang="en-US" altLang="en-US" sz="1500" b="0" i="0" u="none" strike="noStrike" cap="none" normalizeH="0" baseline="0" dirty="0">
                <a:ln>
                  <a:noFill/>
                </a:ln>
                <a:solidFill>
                  <a:schemeClr val="tx1"/>
                </a:solidFill>
                <a:effectLst/>
                <a:latin typeface="Arial" panose="020B0604020202020204" pitchFamily="34" charset="0"/>
              </a:rPr>
              <a:t>Equal changes in HSV values do not result in equal perceived color differences.</a:t>
            </a:r>
          </a:p>
          <a:p>
            <a:pPr lvl="1" eaLnBrk="0" fontAlgn="base" hangingPunct="0">
              <a:lnSpc>
                <a:spcPct val="150000"/>
              </a:lnSpc>
              <a:spcBef>
                <a:spcPct val="0"/>
              </a:spcBef>
              <a:spcAft>
                <a:spcPct val="0"/>
              </a:spcAft>
            </a:pPr>
            <a:r>
              <a:rPr kumimoji="0" lang="en-US" altLang="en-US" sz="1500" b="0" i="0" u="none" strike="noStrike" cap="none" normalizeH="0" baseline="0" dirty="0">
                <a:ln>
                  <a:noFill/>
                </a:ln>
                <a:solidFill>
                  <a:schemeClr val="tx1"/>
                </a:solidFill>
                <a:effectLst/>
                <a:latin typeface="Arial" panose="020B0604020202020204" pitchFamily="34" charset="0"/>
              </a:rPr>
              <a:t>Poor for tasks requiring accurate color difference measurement.</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1" i="0" u="none" strike="noStrike" cap="none" normalizeH="0" baseline="0" dirty="0">
                <a:ln>
                  <a:noFill/>
                </a:ln>
                <a:solidFill>
                  <a:schemeClr val="tx1"/>
                </a:solidFill>
                <a:effectLst/>
                <a:latin typeface="Arial" panose="020B0604020202020204" pitchFamily="34" charset="0"/>
              </a:rPr>
              <a:t>Avoid HSV when</a:t>
            </a:r>
            <a:r>
              <a:rPr kumimoji="0" lang="en-US" altLang="en-US" sz="2000" b="0" i="0" u="none" strike="noStrike" cap="none" normalizeH="0" baseline="0" dirty="0">
                <a:ln>
                  <a:noFill/>
                </a:ln>
                <a:solidFill>
                  <a:schemeClr val="tx1"/>
                </a:solidFill>
                <a:effectLst/>
                <a:latin typeface="Arial" panose="020B0604020202020204" pitchFamily="34" charset="0"/>
              </a:rPr>
              <a:t>:</a:t>
            </a:r>
          </a:p>
          <a:p>
            <a:pPr lvl="1" eaLnBrk="0" fontAlgn="base" hangingPunct="0">
              <a:lnSpc>
                <a:spcPct val="150000"/>
              </a:lnSpc>
              <a:spcBef>
                <a:spcPct val="0"/>
              </a:spcBef>
              <a:spcAft>
                <a:spcPct val="0"/>
              </a:spcAft>
            </a:pPr>
            <a:r>
              <a:rPr kumimoji="0" lang="en-US" altLang="en-US" sz="1500" b="0" i="0" u="none" strike="noStrike" cap="none" normalizeH="0" baseline="0" dirty="0">
                <a:ln>
                  <a:noFill/>
                </a:ln>
                <a:solidFill>
                  <a:schemeClr val="tx1"/>
                </a:solidFill>
                <a:effectLst/>
                <a:latin typeface="Arial" panose="020B0604020202020204" pitchFamily="34" charset="0"/>
              </a:rPr>
              <a:t>You need precise color comparison or color distance measurement→ Use CIELAB (Lab) instead</a:t>
            </a:r>
          </a:p>
          <a:p>
            <a:pPr lvl="1" eaLnBrk="0" fontAlgn="base" hangingPunct="0">
              <a:lnSpc>
                <a:spcPct val="150000"/>
              </a:lnSpc>
              <a:spcBef>
                <a:spcPct val="0"/>
              </a:spcBef>
              <a:spcAft>
                <a:spcPct val="0"/>
              </a:spcAft>
            </a:pPr>
            <a:r>
              <a:rPr kumimoji="0" lang="en-US" altLang="en-US" sz="1500" b="0" i="0" u="none" strike="noStrike" cap="none" normalizeH="0" baseline="0" dirty="0">
                <a:ln>
                  <a:noFill/>
                </a:ln>
                <a:solidFill>
                  <a:schemeClr val="tx1"/>
                </a:solidFill>
                <a:effectLst/>
                <a:latin typeface="Arial" panose="020B0604020202020204" pitchFamily="34" charset="0"/>
              </a:rPr>
              <a:t>Working with shadowed or low-light images</a:t>
            </a:r>
          </a:p>
          <a:p>
            <a:pPr lvl="1" eaLnBrk="0" fontAlgn="base" hangingPunct="0">
              <a:lnSpc>
                <a:spcPct val="150000"/>
              </a:lnSpc>
              <a:spcBef>
                <a:spcPct val="0"/>
              </a:spcBef>
              <a:spcAft>
                <a:spcPct val="0"/>
              </a:spcAft>
            </a:pPr>
            <a:r>
              <a:rPr kumimoji="0" lang="en-US" altLang="en-US" sz="1500" b="0" i="0" u="none" strike="noStrike" cap="none" normalizeH="0" baseline="0" dirty="0">
                <a:ln>
                  <a:noFill/>
                </a:ln>
                <a:solidFill>
                  <a:schemeClr val="tx1"/>
                </a:solidFill>
                <a:effectLst/>
                <a:latin typeface="Arial" panose="020B0604020202020204" pitchFamily="34" charset="0"/>
              </a:rPr>
              <a:t>Processing images with shiny, reflective, or highly saturated (mean pure color with less mixture) regions</a:t>
            </a:r>
          </a:p>
        </p:txBody>
      </p:sp>
    </p:spTree>
    <p:extLst>
      <p:ext uri="{BB962C8B-B14F-4D97-AF65-F5344CB8AC3E}">
        <p14:creationId xmlns:p14="http://schemas.microsoft.com/office/powerpoint/2010/main" val="4240452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789B2C-4989-8769-085C-E4E2FC418409}"/>
              </a:ext>
            </a:extLst>
          </p:cNvPr>
          <p:cNvSpPr>
            <a:spLocks noGrp="1"/>
          </p:cNvSpPr>
          <p:nvPr>
            <p:ph type="title"/>
          </p:nvPr>
        </p:nvSpPr>
        <p:spPr/>
        <p:txBody>
          <a:bodyPr/>
          <a:lstStyle/>
          <a:p>
            <a:pPr algn="ctr"/>
            <a:r>
              <a:rPr lang="en-US" sz="4400" b="1" dirty="0"/>
              <a:t>Unit 01 </a:t>
            </a:r>
            <a:br>
              <a:rPr lang="en-US" sz="4400" b="1" dirty="0"/>
            </a:br>
            <a:r>
              <a:rPr lang="en-US" sz="4400" b="1"/>
              <a:t>Week </a:t>
            </a:r>
            <a:r>
              <a:rPr lang="en-US" sz="4400" b="1" smtClean="0"/>
              <a:t>02-03</a:t>
            </a:r>
            <a:r>
              <a:rPr lang="en-US" dirty="0"/>
              <a:t/>
            </a:r>
            <a:br>
              <a:rPr lang="en-US" dirty="0"/>
            </a:br>
            <a:r>
              <a:rPr lang="en-US" sz="5400" b="1" dirty="0"/>
              <a:t>Traditional Computer Vision</a:t>
            </a:r>
            <a:endParaRPr lang="en-US" b="1" dirty="0"/>
          </a:p>
        </p:txBody>
      </p:sp>
      <p:sp>
        <p:nvSpPr>
          <p:cNvPr id="3" name="Text Placeholder 2">
            <a:extLst>
              <a:ext uri="{FF2B5EF4-FFF2-40B4-BE49-F238E27FC236}">
                <a16:creationId xmlns="" xmlns:a16="http://schemas.microsoft.com/office/drawing/2014/main" id="{F2D2F995-F277-2F65-DA20-7FF4309BF4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 xmlns:a16="http://schemas.microsoft.com/office/drawing/2014/main" id="{A6860FEF-635E-D816-737D-874CB3F1156C}"/>
              </a:ext>
            </a:extLst>
          </p:cNvPr>
          <p:cNvSpPr>
            <a:spLocks noGrp="1"/>
          </p:cNvSpPr>
          <p:nvPr>
            <p:ph type="sldNum" sz="quarter" idx="12"/>
          </p:nvPr>
        </p:nvSpPr>
        <p:spPr/>
        <p:txBody>
          <a:bodyPr/>
          <a:lstStyle/>
          <a:p>
            <a:fld id="{CC529A1F-6900-4D36-92AC-B7647C1D9DDB}" type="slidenum">
              <a:rPr lang="en-US" smtClean="0"/>
              <a:t>2</a:t>
            </a:fld>
            <a:endParaRPr lang="en-US"/>
          </a:p>
        </p:txBody>
      </p:sp>
      <p:sp>
        <p:nvSpPr>
          <p:cNvPr id="6" name="Footer Placeholder 5">
            <a:extLst>
              <a:ext uri="{FF2B5EF4-FFF2-40B4-BE49-F238E27FC236}">
                <a16:creationId xmlns="" xmlns:a16="http://schemas.microsoft.com/office/drawing/2014/main" id="{B01EA5A6-EDAE-0495-F3A8-A0CF442A9970}"/>
              </a:ext>
            </a:extLst>
          </p:cNvPr>
          <p:cNvSpPr>
            <a:spLocks noGrp="1"/>
          </p:cNvSpPr>
          <p:nvPr>
            <p:ph type="ftr" sz="quarter" idx="11"/>
          </p:nvPr>
        </p:nvSpPr>
        <p:spPr/>
        <p:txBody>
          <a:bodyPr/>
          <a:lstStyle/>
          <a:p>
            <a:r>
              <a:rPr lang="en-US" dirty="0" smtClean="0"/>
              <a:t>Computer </a:t>
            </a:r>
            <a:r>
              <a:rPr lang="en-US" dirty="0"/>
              <a:t>Vision</a:t>
            </a:r>
          </a:p>
        </p:txBody>
      </p:sp>
    </p:spTree>
    <p:extLst>
      <p:ext uri="{BB962C8B-B14F-4D97-AF65-F5344CB8AC3E}">
        <p14:creationId xmlns:p14="http://schemas.microsoft.com/office/powerpoint/2010/main" val="430545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1BBF7E2-88EB-7F29-CA3E-77E3B1EDDDCA}"/>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130AB03F-0822-44D3-2923-93C15043E5CD}"/>
              </a:ext>
            </a:extLst>
          </p:cNvPr>
          <p:cNvSpPr>
            <a:spLocks noGrp="1"/>
          </p:cNvSpPr>
          <p:nvPr>
            <p:ph type="title"/>
          </p:nvPr>
        </p:nvSpPr>
        <p:spPr/>
        <p:txBody>
          <a:bodyPr/>
          <a:lstStyle/>
          <a:p>
            <a:r>
              <a:rPr lang="en-US" dirty="0"/>
              <a:t>  HSV color space</a:t>
            </a:r>
          </a:p>
        </p:txBody>
      </p:sp>
      <p:sp>
        <p:nvSpPr>
          <p:cNvPr id="5" name="Footer Placeholder 4">
            <a:extLst>
              <a:ext uri="{FF2B5EF4-FFF2-40B4-BE49-F238E27FC236}">
                <a16:creationId xmlns="" xmlns:a16="http://schemas.microsoft.com/office/drawing/2014/main" id="{313F59CC-8B7C-5306-A0B9-0B9CC2013A2D}"/>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FD5F9FDF-8943-C691-C44B-2A2FD56AED21}"/>
              </a:ext>
            </a:extLst>
          </p:cNvPr>
          <p:cNvSpPr>
            <a:spLocks noGrp="1"/>
          </p:cNvSpPr>
          <p:nvPr>
            <p:ph type="sldNum" sz="quarter" idx="12"/>
          </p:nvPr>
        </p:nvSpPr>
        <p:spPr/>
        <p:txBody>
          <a:bodyPr/>
          <a:lstStyle/>
          <a:p>
            <a:fld id="{CC529A1F-6900-4D36-92AC-B7647C1D9DDB}" type="slidenum">
              <a:rPr lang="en-US" smtClean="0"/>
              <a:t>20</a:t>
            </a:fld>
            <a:endParaRPr lang="en-US"/>
          </a:p>
        </p:txBody>
      </p:sp>
      <p:sp>
        <p:nvSpPr>
          <p:cNvPr id="8" name="Rectangle 1">
            <a:extLst>
              <a:ext uri="{FF2B5EF4-FFF2-40B4-BE49-F238E27FC236}">
                <a16:creationId xmlns="" xmlns:a16="http://schemas.microsoft.com/office/drawing/2014/main" id="{50091A99-C928-C315-FD0E-4736E70875D8}"/>
              </a:ext>
            </a:extLst>
          </p:cNvPr>
          <p:cNvSpPr>
            <a:spLocks noGrp="1" noChangeArrowheads="1"/>
          </p:cNvSpPr>
          <p:nvPr>
            <p:ph idx="1"/>
          </p:nvPr>
        </p:nvSpPr>
        <p:spPr bwMode="auto">
          <a:xfrm>
            <a:off x="262846" y="3392884"/>
            <a:ext cx="11336678" cy="456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 xmlns:a16="http://schemas.microsoft.com/office/drawing/2014/main" id="{34851A07-B2BE-7636-58D6-CEA99677F3DA}"/>
              </a:ext>
            </a:extLst>
          </p:cNvPr>
          <p:cNvSpPr txBox="1"/>
          <p:nvPr/>
        </p:nvSpPr>
        <p:spPr>
          <a:xfrm>
            <a:off x="2979506" y="5987018"/>
            <a:ext cx="7397392" cy="369332"/>
          </a:xfrm>
          <a:prstGeom prst="rect">
            <a:avLst/>
          </a:prstGeom>
          <a:noFill/>
        </p:spPr>
        <p:txBody>
          <a:bodyPr wrap="square">
            <a:spAutoFit/>
          </a:bodyPr>
          <a:lstStyle/>
          <a:p>
            <a:r>
              <a:rPr lang="en-US" dirty="0"/>
              <a:t>HSV Color picker: https://www.w3schools.com/colors/colors_hsl.asp</a:t>
            </a:r>
          </a:p>
        </p:txBody>
      </p:sp>
      <p:pic>
        <p:nvPicPr>
          <p:cNvPr id="7" name="Picture 6">
            <a:extLst>
              <a:ext uri="{FF2B5EF4-FFF2-40B4-BE49-F238E27FC236}">
                <a16:creationId xmlns="" xmlns:a16="http://schemas.microsoft.com/office/drawing/2014/main" id="{2A223914-8762-EB80-FCC2-7BD5A6A5F65E}"/>
              </a:ext>
            </a:extLst>
          </p:cNvPr>
          <p:cNvPicPr>
            <a:picLocks noChangeAspect="1"/>
          </p:cNvPicPr>
          <p:nvPr/>
        </p:nvPicPr>
        <p:blipFill>
          <a:blip r:embed="rId2"/>
          <a:stretch>
            <a:fillRect/>
          </a:stretch>
        </p:blipFill>
        <p:spPr>
          <a:xfrm>
            <a:off x="1175651" y="1452286"/>
            <a:ext cx="9840698" cy="3953427"/>
          </a:xfrm>
          <a:prstGeom prst="rect">
            <a:avLst/>
          </a:prstGeom>
        </p:spPr>
      </p:pic>
    </p:spTree>
    <p:extLst>
      <p:ext uri="{BB962C8B-B14F-4D97-AF65-F5344CB8AC3E}">
        <p14:creationId xmlns:p14="http://schemas.microsoft.com/office/powerpoint/2010/main" val="1974520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59C5F1F-A327-5D6C-B161-C54F644B2498}"/>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5B81DE7-6DDF-7C07-A2EF-A1DE1A193D31}"/>
              </a:ext>
            </a:extLst>
          </p:cNvPr>
          <p:cNvSpPr>
            <a:spLocks noGrp="1"/>
          </p:cNvSpPr>
          <p:nvPr>
            <p:ph type="title"/>
          </p:nvPr>
        </p:nvSpPr>
        <p:spPr/>
        <p:txBody>
          <a:bodyPr/>
          <a:lstStyle/>
          <a:p>
            <a:r>
              <a:rPr lang="en-US" dirty="0"/>
              <a:t>  Lab color space</a:t>
            </a:r>
          </a:p>
        </p:txBody>
      </p:sp>
      <p:sp>
        <p:nvSpPr>
          <p:cNvPr id="5" name="Footer Placeholder 4">
            <a:extLst>
              <a:ext uri="{FF2B5EF4-FFF2-40B4-BE49-F238E27FC236}">
                <a16:creationId xmlns="" xmlns:a16="http://schemas.microsoft.com/office/drawing/2014/main" id="{DE1F4952-4C97-62D2-B973-CE3861A89460}"/>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0EF14991-C5C0-5780-2FAC-B2D4CFA03F80}"/>
              </a:ext>
            </a:extLst>
          </p:cNvPr>
          <p:cNvSpPr>
            <a:spLocks noGrp="1"/>
          </p:cNvSpPr>
          <p:nvPr>
            <p:ph type="sldNum" sz="quarter" idx="12"/>
          </p:nvPr>
        </p:nvSpPr>
        <p:spPr/>
        <p:txBody>
          <a:bodyPr/>
          <a:lstStyle/>
          <a:p>
            <a:fld id="{CC529A1F-6900-4D36-92AC-B7647C1D9DDB}" type="slidenum">
              <a:rPr lang="en-US" smtClean="0"/>
              <a:t>21</a:t>
            </a:fld>
            <a:endParaRPr lang="en-US"/>
          </a:p>
        </p:txBody>
      </p:sp>
      <p:sp>
        <p:nvSpPr>
          <p:cNvPr id="8" name="Rectangle 1">
            <a:extLst>
              <a:ext uri="{FF2B5EF4-FFF2-40B4-BE49-F238E27FC236}">
                <a16:creationId xmlns="" xmlns:a16="http://schemas.microsoft.com/office/drawing/2014/main" id="{C0CAA05C-482A-192A-0F14-310E87E7D966}"/>
              </a:ext>
            </a:extLst>
          </p:cNvPr>
          <p:cNvSpPr>
            <a:spLocks noGrp="1" noChangeArrowheads="1"/>
          </p:cNvSpPr>
          <p:nvPr>
            <p:ph idx="1"/>
          </p:nvPr>
        </p:nvSpPr>
        <p:spPr bwMode="auto">
          <a:xfrm>
            <a:off x="262846" y="2092726"/>
            <a:ext cx="1133667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A </a:t>
            </a:r>
            <a:r>
              <a:rPr kumimoji="0" lang="en-US" altLang="en-US" sz="2000" b="1" i="0" u="none" strike="noStrike" cap="none" normalizeH="0" baseline="0" dirty="0">
                <a:ln>
                  <a:noFill/>
                </a:ln>
                <a:solidFill>
                  <a:schemeClr val="tx1"/>
                </a:solidFill>
                <a:effectLst/>
                <a:latin typeface="Arial" panose="020B0604020202020204" pitchFamily="34" charset="0"/>
              </a:rPr>
              <a:t>Perceptually Uniform </a:t>
            </a:r>
            <a:r>
              <a:rPr kumimoji="0" lang="en-US" altLang="en-US" sz="2000" b="0" i="0" u="none" strike="noStrike" cap="none" normalizeH="0" baseline="0" dirty="0">
                <a:ln>
                  <a:noFill/>
                </a:ln>
                <a:solidFill>
                  <a:schemeClr val="tx1"/>
                </a:solidFill>
                <a:effectLst/>
                <a:latin typeface="Arial" panose="020B0604020202020204" pitchFamily="34" charset="0"/>
              </a:rPr>
              <a:t>Color Space for Vision Applications.</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Lab stands for </a:t>
            </a:r>
            <a:r>
              <a:rPr kumimoji="0" lang="en-US" altLang="en-US" sz="2000" b="1" i="0" u="none" strike="noStrike" cap="none" normalizeH="0" baseline="0" dirty="0">
                <a:ln>
                  <a:noFill/>
                </a:ln>
                <a:solidFill>
                  <a:schemeClr val="tx1"/>
                </a:solidFill>
                <a:effectLst/>
                <a:latin typeface="Arial" panose="020B0604020202020204" pitchFamily="34" charset="0"/>
              </a:rPr>
              <a:t>L* (Lightness)</a:t>
            </a:r>
            <a:r>
              <a:rPr kumimoji="0" lang="en-US" altLang="en-US" sz="2000" b="0" i="0" u="none" strike="noStrike" cap="none" normalizeH="0" baseline="0" dirty="0">
                <a:ln>
                  <a:noFill/>
                </a:ln>
                <a:solidFill>
                  <a:schemeClr val="tx1"/>
                </a:solidFill>
                <a:effectLst/>
                <a:latin typeface="Arial" panose="020B0604020202020204" pitchFamily="34" charset="0"/>
              </a:rPr>
              <a:t>, a*, b</a:t>
            </a:r>
            <a:r>
              <a:rPr kumimoji="0" lang="en-US" altLang="en-US" sz="2000" b="0" i="0" u="none" strike="noStrike" cap="none" normalizeH="0" baseline="0" dirty="0" smtClean="0">
                <a:ln>
                  <a:noFill/>
                </a:ln>
                <a:solidFill>
                  <a:schemeClr val="tx1"/>
                </a:solidFill>
                <a:effectLst/>
                <a:latin typeface="Arial" panose="020B0604020202020204" pitchFamily="34" charset="0"/>
              </a:rPr>
              <a:t>* Designed </a:t>
            </a:r>
            <a:r>
              <a:rPr kumimoji="0" lang="en-US" altLang="en-US" sz="2000" b="0" i="0" u="none" strike="noStrike" cap="none" normalizeH="0" baseline="0" dirty="0">
                <a:ln>
                  <a:noFill/>
                </a:ln>
                <a:solidFill>
                  <a:schemeClr val="tx1"/>
                </a:solidFill>
                <a:effectLst/>
                <a:latin typeface="Arial" panose="020B0604020202020204" pitchFamily="34" charset="0"/>
              </a:rPr>
              <a:t>to approximate human color perception</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Perceptually uniform: equal changes in value mean equal changes in perceived color</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Based on CIELAB standard by CIE.</a:t>
            </a:r>
          </a:p>
          <a:p>
            <a:pPr eaLnBrk="0" fontAlgn="base" hangingPunct="0">
              <a:lnSpc>
                <a:spcPct val="15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L*</a:t>
            </a:r>
            <a:r>
              <a:rPr kumimoji="0" lang="en-US" altLang="en-US" sz="2000" b="0" i="0" u="none" strike="noStrike" cap="none" normalizeH="0" baseline="0" dirty="0">
                <a:ln>
                  <a:noFill/>
                </a:ln>
                <a:solidFill>
                  <a:schemeClr val="tx1"/>
                </a:solidFill>
                <a:effectLst/>
                <a:latin typeface="Arial" panose="020B0604020202020204" pitchFamily="34" charset="0"/>
              </a:rPr>
              <a:t>	Lightness (0–100), similar to grayscale brightness </a:t>
            </a:r>
          </a:p>
          <a:p>
            <a:pPr eaLnBrk="0" fontAlgn="base" hangingPunct="0">
              <a:lnSpc>
                <a:spcPct val="15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a*</a:t>
            </a:r>
            <a:r>
              <a:rPr kumimoji="0" lang="en-US" altLang="en-US" sz="2000" b="0" i="0" u="none" strike="noStrike" cap="none" normalizeH="0" baseline="0" dirty="0">
                <a:ln>
                  <a:noFill/>
                </a:ln>
                <a:solidFill>
                  <a:schemeClr val="tx1"/>
                </a:solidFill>
                <a:effectLst/>
                <a:latin typeface="Arial" panose="020B0604020202020204" pitchFamily="34" charset="0"/>
              </a:rPr>
              <a:t>	Green (–) to Red (+) axis</a:t>
            </a:r>
          </a:p>
          <a:p>
            <a:pPr eaLnBrk="0" fontAlgn="base" hangingPunct="0">
              <a:lnSpc>
                <a:spcPct val="15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b*</a:t>
            </a:r>
            <a:r>
              <a:rPr kumimoji="0" lang="en-US" altLang="en-US" sz="2000" b="0" i="0" u="none" strike="noStrike" cap="none" normalizeH="0" baseline="0" dirty="0">
                <a:ln>
                  <a:noFill/>
                </a:ln>
                <a:solidFill>
                  <a:schemeClr val="tx1"/>
                </a:solidFill>
                <a:effectLst/>
                <a:latin typeface="Arial" panose="020B0604020202020204" pitchFamily="34" charset="0"/>
              </a:rPr>
              <a:t>	Blue (–) to Yellow (+) axis</a:t>
            </a:r>
          </a:p>
        </p:txBody>
      </p:sp>
    </p:spTree>
    <p:extLst>
      <p:ext uri="{BB962C8B-B14F-4D97-AF65-F5344CB8AC3E}">
        <p14:creationId xmlns:p14="http://schemas.microsoft.com/office/powerpoint/2010/main" val="2322409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511F345-AE9B-1EFE-F0C5-8354DA58BA58}"/>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9030123E-3C3B-BBE0-1BA6-FB041E075C23}"/>
              </a:ext>
            </a:extLst>
          </p:cNvPr>
          <p:cNvSpPr>
            <a:spLocks noGrp="1"/>
          </p:cNvSpPr>
          <p:nvPr>
            <p:ph type="title"/>
          </p:nvPr>
        </p:nvSpPr>
        <p:spPr/>
        <p:txBody>
          <a:bodyPr/>
          <a:lstStyle/>
          <a:p>
            <a:r>
              <a:rPr lang="en-US" dirty="0"/>
              <a:t>  Lab color space</a:t>
            </a:r>
          </a:p>
        </p:txBody>
      </p:sp>
      <p:sp>
        <p:nvSpPr>
          <p:cNvPr id="5" name="Footer Placeholder 4">
            <a:extLst>
              <a:ext uri="{FF2B5EF4-FFF2-40B4-BE49-F238E27FC236}">
                <a16:creationId xmlns="" xmlns:a16="http://schemas.microsoft.com/office/drawing/2014/main" id="{1DBF04D7-E3BC-3DC1-42EB-A68F02169C2A}"/>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D1D7863A-BDAC-11DC-DD80-7564506CB270}"/>
              </a:ext>
            </a:extLst>
          </p:cNvPr>
          <p:cNvSpPr>
            <a:spLocks noGrp="1"/>
          </p:cNvSpPr>
          <p:nvPr>
            <p:ph type="sldNum" sz="quarter" idx="12"/>
          </p:nvPr>
        </p:nvSpPr>
        <p:spPr/>
        <p:txBody>
          <a:bodyPr/>
          <a:lstStyle/>
          <a:p>
            <a:fld id="{CC529A1F-6900-4D36-92AC-B7647C1D9DDB}" type="slidenum">
              <a:rPr lang="en-US" smtClean="0"/>
              <a:t>22</a:t>
            </a:fld>
            <a:endParaRPr lang="en-US"/>
          </a:p>
        </p:txBody>
      </p:sp>
      <p:graphicFrame>
        <p:nvGraphicFramePr>
          <p:cNvPr id="3" name="Content Placeholder 2">
            <a:extLst>
              <a:ext uri="{FF2B5EF4-FFF2-40B4-BE49-F238E27FC236}">
                <a16:creationId xmlns="" xmlns:a16="http://schemas.microsoft.com/office/drawing/2014/main" id="{FEF98543-31DD-E2B1-A472-1DC17BE74F2A}"/>
              </a:ext>
            </a:extLst>
          </p:cNvPr>
          <p:cNvGraphicFramePr>
            <a:graphicFrameLocks noGrp="1"/>
          </p:cNvGraphicFramePr>
          <p:nvPr>
            <p:ph idx="1"/>
            <p:extLst>
              <p:ext uri="{D42A27DB-BD31-4B8C-83A1-F6EECF244321}">
                <p14:modId xmlns:p14="http://schemas.microsoft.com/office/powerpoint/2010/main" val="3279447217"/>
              </p:ext>
            </p:extLst>
          </p:nvPr>
        </p:nvGraphicFramePr>
        <p:xfrm>
          <a:off x="1006866" y="1726059"/>
          <a:ext cx="10962525" cy="1691992"/>
        </p:xfrm>
        <a:graphic>
          <a:graphicData uri="http://schemas.openxmlformats.org/drawingml/2006/table">
            <a:tbl>
              <a:tblPr>
                <a:tableStyleId>{616DA210-FB5B-4158-B5E0-FEB733F419BA}</a:tableStyleId>
              </a:tblPr>
              <a:tblGrid>
                <a:gridCol w="3654175">
                  <a:extLst>
                    <a:ext uri="{9D8B030D-6E8A-4147-A177-3AD203B41FA5}">
                      <a16:colId xmlns="" xmlns:a16="http://schemas.microsoft.com/office/drawing/2014/main" val="3168433742"/>
                    </a:ext>
                  </a:extLst>
                </a:gridCol>
                <a:gridCol w="3654175">
                  <a:extLst>
                    <a:ext uri="{9D8B030D-6E8A-4147-A177-3AD203B41FA5}">
                      <a16:colId xmlns="" xmlns:a16="http://schemas.microsoft.com/office/drawing/2014/main" val="570546700"/>
                    </a:ext>
                  </a:extLst>
                </a:gridCol>
                <a:gridCol w="3654175">
                  <a:extLst>
                    <a:ext uri="{9D8B030D-6E8A-4147-A177-3AD203B41FA5}">
                      <a16:colId xmlns="" xmlns:a16="http://schemas.microsoft.com/office/drawing/2014/main" val="1964080671"/>
                    </a:ext>
                  </a:extLst>
                </a:gridCol>
              </a:tblGrid>
              <a:tr h="422998">
                <a:tc>
                  <a:txBody>
                    <a:bodyPr/>
                    <a:lstStyle/>
                    <a:p>
                      <a:r>
                        <a:rPr lang="en-US" sz="1800"/>
                        <a:t>Channel</a:t>
                      </a:r>
                    </a:p>
                  </a:txBody>
                  <a:tcPr marL="31055" marR="31055" marT="15528" marB="15528" anchor="ctr"/>
                </a:tc>
                <a:tc>
                  <a:txBody>
                    <a:bodyPr/>
                    <a:lstStyle/>
                    <a:p>
                      <a:r>
                        <a:rPr lang="en-US" sz="1800" dirty="0"/>
                        <a:t>Range</a:t>
                      </a:r>
                    </a:p>
                  </a:txBody>
                  <a:tcPr marL="31055" marR="31055" marT="15528" marB="15528" anchor="ctr"/>
                </a:tc>
                <a:tc>
                  <a:txBody>
                    <a:bodyPr/>
                    <a:lstStyle/>
                    <a:p>
                      <a:r>
                        <a:rPr lang="en-US" sz="1800"/>
                        <a:t>Meaning</a:t>
                      </a:r>
                    </a:p>
                  </a:txBody>
                  <a:tcPr marL="31055" marR="31055" marT="15528" marB="15528" anchor="ctr"/>
                </a:tc>
                <a:extLst>
                  <a:ext uri="{0D108BD9-81ED-4DB2-BD59-A6C34878D82A}">
                    <a16:rowId xmlns="" xmlns:a16="http://schemas.microsoft.com/office/drawing/2014/main" val="1117074094"/>
                  </a:ext>
                </a:extLst>
              </a:tr>
              <a:tr h="422998">
                <a:tc>
                  <a:txBody>
                    <a:bodyPr/>
                    <a:lstStyle/>
                    <a:p>
                      <a:r>
                        <a:rPr lang="en-US" sz="1800" b="1"/>
                        <a:t>L*</a:t>
                      </a:r>
                      <a:endParaRPr lang="en-US" sz="1800"/>
                    </a:p>
                  </a:txBody>
                  <a:tcPr marL="31055" marR="31055" marT="15528" marB="15528" anchor="ctr"/>
                </a:tc>
                <a:tc>
                  <a:txBody>
                    <a:bodyPr/>
                    <a:lstStyle/>
                    <a:p>
                      <a:r>
                        <a:rPr lang="en-US" sz="1800"/>
                        <a:t>0 to 100</a:t>
                      </a:r>
                    </a:p>
                  </a:txBody>
                  <a:tcPr marL="31055" marR="31055" marT="15528" marB="15528" anchor="ctr"/>
                </a:tc>
                <a:tc>
                  <a:txBody>
                    <a:bodyPr/>
                    <a:lstStyle/>
                    <a:p>
                      <a:r>
                        <a:rPr lang="en-US" sz="1800" dirty="0"/>
                        <a:t>Lightness (0 = black, 100 = white)</a:t>
                      </a:r>
                    </a:p>
                  </a:txBody>
                  <a:tcPr marL="31055" marR="31055" marT="15528" marB="15528" anchor="ctr"/>
                </a:tc>
                <a:extLst>
                  <a:ext uri="{0D108BD9-81ED-4DB2-BD59-A6C34878D82A}">
                    <a16:rowId xmlns="" xmlns:a16="http://schemas.microsoft.com/office/drawing/2014/main" val="2560741640"/>
                  </a:ext>
                </a:extLst>
              </a:tr>
              <a:tr h="422998">
                <a:tc>
                  <a:txBody>
                    <a:bodyPr/>
                    <a:lstStyle/>
                    <a:p>
                      <a:r>
                        <a:rPr lang="en-US" sz="1800" b="1"/>
                        <a:t>a*</a:t>
                      </a:r>
                      <a:endParaRPr lang="en-US" sz="1800"/>
                    </a:p>
                  </a:txBody>
                  <a:tcPr marL="31055" marR="31055" marT="15528" marB="15528" anchor="ctr"/>
                </a:tc>
                <a:tc>
                  <a:txBody>
                    <a:bodyPr/>
                    <a:lstStyle/>
                    <a:p>
                      <a:r>
                        <a:rPr lang="en-US" sz="1800"/>
                        <a:t>–128 to +127</a:t>
                      </a:r>
                    </a:p>
                  </a:txBody>
                  <a:tcPr marL="31055" marR="31055" marT="15528" marB="15528" anchor="ctr"/>
                </a:tc>
                <a:tc>
                  <a:txBody>
                    <a:bodyPr/>
                    <a:lstStyle/>
                    <a:p>
                      <a:r>
                        <a:rPr lang="en-US" sz="1800" dirty="0"/>
                        <a:t>Green (–) to Red (+)</a:t>
                      </a:r>
                    </a:p>
                  </a:txBody>
                  <a:tcPr marL="31055" marR="31055" marT="15528" marB="15528" anchor="ctr"/>
                </a:tc>
                <a:extLst>
                  <a:ext uri="{0D108BD9-81ED-4DB2-BD59-A6C34878D82A}">
                    <a16:rowId xmlns="" xmlns:a16="http://schemas.microsoft.com/office/drawing/2014/main" val="1427547777"/>
                  </a:ext>
                </a:extLst>
              </a:tr>
              <a:tr h="422998">
                <a:tc>
                  <a:txBody>
                    <a:bodyPr/>
                    <a:lstStyle/>
                    <a:p>
                      <a:r>
                        <a:rPr lang="en-US" sz="1800" b="1"/>
                        <a:t>b*</a:t>
                      </a:r>
                      <a:endParaRPr lang="en-US" sz="1800"/>
                    </a:p>
                  </a:txBody>
                  <a:tcPr marL="31055" marR="31055" marT="15528" marB="15528" anchor="ctr"/>
                </a:tc>
                <a:tc>
                  <a:txBody>
                    <a:bodyPr/>
                    <a:lstStyle/>
                    <a:p>
                      <a:r>
                        <a:rPr lang="en-US" sz="1800"/>
                        <a:t>–128 to +127</a:t>
                      </a:r>
                    </a:p>
                  </a:txBody>
                  <a:tcPr marL="31055" marR="31055" marT="15528" marB="15528" anchor="ctr"/>
                </a:tc>
                <a:tc>
                  <a:txBody>
                    <a:bodyPr/>
                    <a:lstStyle/>
                    <a:p>
                      <a:r>
                        <a:rPr lang="en-US" sz="1800" dirty="0"/>
                        <a:t>Blue (–) to Yellow (+)</a:t>
                      </a:r>
                    </a:p>
                  </a:txBody>
                  <a:tcPr marL="31055" marR="31055" marT="15528" marB="15528" anchor="ctr"/>
                </a:tc>
                <a:extLst>
                  <a:ext uri="{0D108BD9-81ED-4DB2-BD59-A6C34878D82A}">
                    <a16:rowId xmlns="" xmlns:a16="http://schemas.microsoft.com/office/drawing/2014/main" val="1809251434"/>
                  </a:ext>
                </a:extLst>
              </a:tr>
            </a:tbl>
          </a:graphicData>
        </a:graphic>
      </p:graphicFrame>
      <p:graphicFrame>
        <p:nvGraphicFramePr>
          <p:cNvPr id="4" name="Table 3">
            <a:extLst>
              <a:ext uri="{FF2B5EF4-FFF2-40B4-BE49-F238E27FC236}">
                <a16:creationId xmlns="" xmlns:a16="http://schemas.microsoft.com/office/drawing/2014/main" id="{36828BC2-E205-C437-D8D9-A6BEE055368C}"/>
              </a:ext>
            </a:extLst>
          </p:cNvPr>
          <p:cNvGraphicFramePr>
            <a:graphicFrameLocks noGrp="1"/>
          </p:cNvGraphicFramePr>
          <p:nvPr>
            <p:extLst>
              <p:ext uri="{D42A27DB-BD31-4B8C-83A1-F6EECF244321}">
                <p14:modId xmlns:p14="http://schemas.microsoft.com/office/powerpoint/2010/main" val="3800255416"/>
              </p:ext>
            </p:extLst>
          </p:nvPr>
        </p:nvGraphicFramePr>
        <p:xfrm>
          <a:off x="1006867" y="4540385"/>
          <a:ext cx="10962525" cy="1806606"/>
        </p:xfrm>
        <a:graphic>
          <a:graphicData uri="http://schemas.openxmlformats.org/drawingml/2006/table">
            <a:tbl>
              <a:tblPr>
                <a:tableStyleId>{616DA210-FB5B-4158-B5E0-FEB733F419BA}</a:tableStyleId>
              </a:tblPr>
              <a:tblGrid>
                <a:gridCol w="3654175">
                  <a:extLst>
                    <a:ext uri="{9D8B030D-6E8A-4147-A177-3AD203B41FA5}">
                      <a16:colId xmlns="" xmlns:a16="http://schemas.microsoft.com/office/drawing/2014/main" val="2419261506"/>
                    </a:ext>
                  </a:extLst>
                </a:gridCol>
                <a:gridCol w="2797996">
                  <a:extLst>
                    <a:ext uri="{9D8B030D-6E8A-4147-A177-3AD203B41FA5}">
                      <a16:colId xmlns="" xmlns:a16="http://schemas.microsoft.com/office/drawing/2014/main" val="1200096566"/>
                    </a:ext>
                  </a:extLst>
                </a:gridCol>
                <a:gridCol w="4510354">
                  <a:extLst>
                    <a:ext uri="{9D8B030D-6E8A-4147-A177-3AD203B41FA5}">
                      <a16:colId xmlns="" xmlns:a16="http://schemas.microsoft.com/office/drawing/2014/main" val="3511440603"/>
                    </a:ext>
                  </a:extLst>
                </a:gridCol>
              </a:tblGrid>
              <a:tr h="274447">
                <a:tc>
                  <a:txBody>
                    <a:bodyPr/>
                    <a:lstStyle/>
                    <a:p>
                      <a:r>
                        <a:rPr lang="en-US"/>
                        <a:t>Channel</a:t>
                      </a:r>
                    </a:p>
                  </a:txBody>
                  <a:tcPr anchor="ctr"/>
                </a:tc>
                <a:tc>
                  <a:txBody>
                    <a:bodyPr/>
                    <a:lstStyle/>
                    <a:p>
                      <a:r>
                        <a:rPr lang="en-US"/>
                        <a:t>OpenCV Range (8-bit)</a:t>
                      </a:r>
                    </a:p>
                  </a:txBody>
                  <a:tcPr anchor="ctr"/>
                </a:tc>
                <a:tc>
                  <a:txBody>
                    <a:bodyPr/>
                    <a:lstStyle/>
                    <a:p>
                      <a:r>
                        <a:rPr lang="en-US"/>
                        <a:t>Notes</a:t>
                      </a:r>
                    </a:p>
                  </a:txBody>
                  <a:tcPr anchor="ctr"/>
                </a:tc>
                <a:extLst>
                  <a:ext uri="{0D108BD9-81ED-4DB2-BD59-A6C34878D82A}">
                    <a16:rowId xmlns="" xmlns:a16="http://schemas.microsoft.com/office/drawing/2014/main" val="3673649435"/>
                  </a:ext>
                </a:extLst>
              </a:tr>
              <a:tr h="480282">
                <a:tc>
                  <a:txBody>
                    <a:bodyPr/>
                    <a:lstStyle/>
                    <a:p>
                      <a:r>
                        <a:rPr lang="en-US" b="1" dirty="0"/>
                        <a:t>L*</a:t>
                      </a:r>
                      <a:endParaRPr lang="en-US" dirty="0"/>
                    </a:p>
                  </a:txBody>
                  <a:tcPr anchor="ctr"/>
                </a:tc>
                <a:tc>
                  <a:txBody>
                    <a:bodyPr/>
                    <a:lstStyle/>
                    <a:p>
                      <a:r>
                        <a:rPr lang="en-US"/>
                        <a:t>0 to 255</a:t>
                      </a:r>
                    </a:p>
                  </a:txBody>
                  <a:tcPr anchor="ctr"/>
                </a:tc>
                <a:tc>
                  <a:txBody>
                    <a:bodyPr/>
                    <a:lstStyle/>
                    <a:p>
                      <a:r>
                        <a:rPr lang="en-US"/>
                        <a:t>Scaled from 0–100 (multiply by 2.55)</a:t>
                      </a:r>
                    </a:p>
                  </a:txBody>
                  <a:tcPr anchor="ctr"/>
                </a:tc>
                <a:extLst>
                  <a:ext uri="{0D108BD9-81ED-4DB2-BD59-A6C34878D82A}">
                    <a16:rowId xmlns="" xmlns:a16="http://schemas.microsoft.com/office/drawing/2014/main" val="1953360337"/>
                  </a:ext>
                </a:extLst>
              </a:tr>
              <a:tr h="480282">
                <a:tc>
                  <a:txBody>
                    <a:bodyPr/>
                    <a:lstStyle/>
                    <a:p>
                      <a:r>
                        <a:rPr lang="en-US" b="1"/>
                        <a:t>a*</a:t>
                      </a:r>
                      <a:endParaRPr lang="en-US"/>
                    </a:p>
                  </a:txBody>
                  <a:tcPr anchor="ctr"/>
                </a:tc>
                <a:tc>
                  <a:txBody>
                    <a:bodyPr/>
                    <a:lstStyle/>
                    <a:p>
                      <a:r>
                        <a:rPr lang="en-US"/>
                        <a:t>0 to 255</a:t>
                      </a:r>
                    </a:p>
                  </a:txBody>
                  <a:tcPr anchor="ctr"/>
                </a:tc>
                <a:tc>
                  <a:txBody>
                    <a:bodyPr/>
                    <a:lstStyle/>
                    <a:p>
                      <a:r>
                        <a:rPr lang="en-US"/>
                        <a:t>Original range –128 to 127 shifted by +128</a:t>
                      </a:r>
                    </a:p>
                  </a:txBody>
                  <a:tcPr anchor="ctr"/>
                </a:tc>
                <a:extLst>
                  <a:ext uri="{0D108BD9-81ED-4DB2-BD59-A6C34878D82A}">
                    <a16:rowId xmlns="" xmlns:a16="http://schemas.microsoft.com/office/drawing/2014/main" val="1302243558"/>
                  </a:ext>
                </a:extLst>
              </a:tr>
              <a:tr h="480282">
                <a:tc>
                  <a:txBody>
                    <a:bodyPr/>
                    <a:lstStyle/>
                    <a:p>
                      <a:r>
                        <a:rPr lang="en-US" b="1"/>
                        <a:t>b*</a:t>
                      </a:r>
                      <a:endParaRPr lang="en-US"/>
                    </a:p>
                  </a:txBody>
                  <a:tcPr anchor="ctr"/>
                </a:tc>
                <a:tc>
                  <a:txBody>
                    <a:bodyPr/>
                    <a:lstStyle/>
                    <a:p>
                      <a:r>
                        <a:rPr lang="en-US" dirty="0"/>
                        <a:t>0 to 255</a:t>
                      </a:r>
                    </a:p>
                  </a:txBody>
                  <a:tcPr anchor="ctr"/>
                </a:tc>
                <a:tc>
                  <a:txBody>
                    <a:bodyPr/>
                    <a:lstStyle/>
                    <a:p>
                      <a:r>
                        <a:rPr lang="en-US" dirty="0"/>
                        <a:t>Original range –128 to 127 shifted by +128</a:t>
                      </a:r>
                    </a:p>
                  </a:txBody>
                  <a:tcPr anchor="ctr"/>
                </a:tc>
                <a:extLst>
                  <a:ext uri="{0D108BD9-81ED-4DB2-BD59-A6C34878D82A}">
                    <a16:rowId xmlns="" xmlns:a16="http://schemas.microsoft.com/office/drawing/2014/main" val="2757269507"/>
                  </a:ext>
                </a:extLst>
              </a:tr>
            </a:tbl>
          </a:graphicData>
        </a:graphic>
      </p:graphicFrame>
      <p:sp>
        <p:nvSpPr>
          <p:cNvPr id="7" name="TextBox 6">
            <a:extLst>
              <a:ext uri="{FF2B5EF4-FFF2-40B4-BE49-F238E27FC236}">
                <a16:creationId xmlns="" xmlns:a16="http://schemas.microsoft.com/office/drawing/2014/main" id="{28F63DCF-CDBF-BE1A-7347-C4C92BCF2FE1}"/>
              </a:ext>
            </a:extLst>
          </p:cNvPr>
          <p:cNvSpPr txBox="1"/>
          <p:nvPr/>
        </p:nvSpPr>
        <p:spPr>
          <a:xfrm>
            <a:off x="1006867" y="1325366"/>
            <a:ext cx="4768934" cy="369332"/>
          </a:xfrm>
          <a:prstGeom prst="rect">
            <a:avLst/>
          </a:prstGeom>
          <a:noFill/>
        </p:spPr>
        <p:txBody>
          <a:bodyPr wrap="none" rtlCol="0">
            <a:spAutoFit/>
          </a:bodyPr>
          <a:lstStyle/>
          <a:p>
            <a:r>
              <a:rPr lang="en-US" b="1" dirty="0"/>
              <a:t>Theoretical CIELAB Ranges (Standard Definition)</a:t>
            </a:r>
          </a:p>
        </p:txBody>
      </p:sp>
      <p:sp>
        <p:nvSpPr>
          <p:cNvPr id="9" name="TextBox 8">
            <a:extLst>
              <a:ext uri="{FF2B5EF4-FFF2-40B4-BE49-F238E27FC236}">
                <a16:creationId xmlns="" xmlns:a16="http://schemas.microsoft.com/office/drawing/2014/main" id="{A2AB5CDA-2EB7-139C-BE3F-16F42A5BF0F2}"/>
              </a:ext>
            </a:extLst>
          </p:cNvPr>
          <p:cNvSpPr txBox="1"/>
          <p:nvPr/>
        </p:nvSpPr>
        <p:spPr>
          <a:xfrm>
            <a:off x="1159267" y="3625064"/>
            <a:ext cx="10963835" cy="923330"/>
          </a:xfrm>
          <a:prstGeom prst="rect">
            <a:avLst/>
          </a:prstGeom>
          <a:noFill/>
        </p:spPr>
        <p:txBody>
          <a:bodyPr wrap="none" rtlCol="0">
            <a:spAutoFit/>
          </a:bodyPr>
          <a:lstStyle/>
          <a:p>
            <a:r>
              <a:rPr lang="en-US" b="1" dirty="0"/>
              <a:t>OpenCV Lab Ranges (8-bit Image Conversion)</a:t>
            </a:r>
          </a:p>
          <a:p>
            <a:r>
              <a:rPr lang="en-US" dirty="0"/>
              <a:t>When you convert an image from BGR to Lab using OpenCV and work with uint8 images (8-bit), OpenCV scales the </a:t>
            </a:r>
          </a:p>
          <a:p>
            <a:r>
              <a:rPr lang="en-US" dirty="0"/>
              <a:t>values to fit in the 0–255 range:</a:t>
            </a:r>
          </a:p>
        </p:txBody>
      </p:sp>
    </p:spTree>
    <p:extLst>
      <p:ext uri="{BB962C8B-B14F-4D97-AF65-F5344CB8AC3E}">
        <p14:creationId xmlns:p14="http://schemas.microsoft.com/office/powerpoint/2010/main" val="620234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70D1E83-5B79-AE66-DA1A-80E82E9CD417}"/>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F25D3CB4-FC58-AD10-CCDF-5E9AC448032B}"/>
              </a:ext>
            </a:extLst>
          </p:cNvPr>
          <p:cNvSpPr>
            <a:spLocks noGrp="1"/>
          </p:cNvSpPr>
          <p:nvPr>
            <p:ph type="title"/>
          </p:nvPr>
        </p:nvSpPr>
        <p:spPr/>
        <p:txBody>
          <a:bodyPr/>
          <a:lstStyle/>
          <a:p>
            <a:r>
              <a:rPr lang="en-US" dirty="0"/>
              <a:t>  Lab color space</a:t>
            </a:r>
          </a:p>
        </p:txBody>
      </p:sp>
      <p:sp>
        <p:nvSpPr>
          <p:cNvPr id="5" name="Footer Placeholder 4">
            <a:extLst>
              <a:ext uri="{FF2B5EF4-FFF2-40B4-BE49-F238E27FC236}">
                <a16:creationId xmlns="" xmlns:a16="http://schemas.microsoft.com/office/drawing/2014/main" id="{E4FB4583-3DF4-6680-ADF7-99CB5837D470}"/>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71D8590D-EDED-D7D6-1142-F4439A351032}"/>
              </a:ext>
            </a:extLst>
          </p:cNvPr>
          <p:cNvSpPr>
            <a:spLocks noGrp="1"/>
          </p:cNvSpPr>
          <p:nvPr>
            <p:ph type="sldNum" sz="quarter" idx="12"/>
          </p:nvPr>
        </p:nvSpPr>
        <p:spPr/>
        <p:txBody>
          <a:bodyPr/>
          <a:lstStyle/>
          <a:p>
            <a:fld id="{CC529A1F-6900-4D36-92AC-B7647C1D9DDB}" type="slidenum">
              <a:rPr lang="en-US" smtClean="0"/>
              <a:t>23</a:t>
            </a:fld>
            <a:endParaRPr lang="en-US"/>
          </a:p>
        </p:txBody>
      </p:sp>
      <p:pic>
        <p:nvPicPr>
          <p:cNvPr id="11" name="Content Placeholder 10">
            <a:extLst>
              <a:ext uri="{FF2B5EF4-FFF2-40B4-BE49-F238E27FC236}">
                <a16:creationId xmlns="" xmlns:a16="http://schemas.microsoft.com/office/drawing/2014/main" id="{C6392C88-1628-7DC8-62EE-6A52FD1D7F49}"/>
              </a:ext>
            </a:extLst>
          </p:cNvPr>
          <p:cNvPicPr>
            <a:picLocks noGrp="1" noChangeAspect="1"/>
          </p:cNvPicPr>
          <p:nvPr>
            <p:ph idx="1"/>
          </p:nvPr>
        </p:nvPicPr>
        <p:blipFill>
          <a:blip r:embed="rId2"/>
          <a:stretch>
            <a:fillRect/>
          </a:stretch>
        </p:blipFill>
        <p:spPr>
          <a:xfrm>
            <a:off x="7732525" y="1630416"/>
            <a:ext cx="4185987" cy="4351338"/>
          </a:xfrm>
          <a:prstGeom prst="rect">
            <a:avLst/>
          </a:prstGeom>
        </p:spPr>
      </p:pic>
      <p:pic>
        <p:nvPicPr>
          <p:cNvPr id="12" name="Picture 11">
            <a:extLst>
              <a:ext uri="{FF2B5EF4-FFF2-40B4-BE49-F238E27FC236}">
                <a16:creationId xmlns="" xmlns:a16="http://schemas.microsoft.com/office/drawing/2014/main" id="{5222D3C0-F404-81E4-ED84-FD2B8A419374}"/>
              </a:ext>
            </a:extLst>
          </p:cNvPr>
          <p:cNvPicPr>
            <a:picLocks noChangeAspect="1"/>
          </p:cNvPicPr>
          <p:nvPr/>
        </p:nvPicPr>
        <p:blipFill>
          <a:blip r:embed="rId3"/>
          <a:stretch>
            <a:fillRect/>
          </a:stretch>
        </p:blipFill>
        <p:spPr>
          <a:xfrm>
            <a:off x="1835159" y="1189233"/>
            <a:ext cx="5668766" cy="5668766"/>
          </a:xfrm>
          <a:prstGeom prst="rect">
            <a:avLst/>
          </a:prstGeom>
        </p:spPr>
      </p:pic>
    </p:spTree>
    <p:extLst>
      <p:ext uri="{BB962C8B-B14F-4D97-AF65-F5344CB8AC3E}">
        <p14:creationId xmlns:p14="http://schemas.microsoft.com/office/powerpoint/2010/main" val="1418481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A42CEA1-7501-95B3-95E9-8AD7CC0A32B9}"/>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FA01D7C0-8C4D-8287-5307-AF19FE9726CC}"/>
              </a:ext>
            </a:extLst>
          </p:cNvPr>
          <p:cNvSpPr>
            <a:spLocks noGrp="1"/>
          </p:cNvSpPr>
          <p:nvPr>
            <p:ph type="title"/>
          </p:nvPr>
        </p:nvSpPr>
        <p:spPr/>
        <p:txBody>
          <a:bodyPr/>
          <a:lstStyle/>
          <a:p>
            <a:r>
              <a:rPr lang="en-US" dirty="0"/>
              <a:t>  Lab color space</a:t>
            </a:r>
          </a:p>
        </p:txBody>
      </p:sp>
      <p:sp>
        <p:nvSpPr>
          <p:cNvPr id="5" name="Footer Placeholder 4">
            <a:extLst>
              <a:ext uri="{FF2B5EF4-FFF2-40B4-BE49-F238E27FC236}">
                <a16:creationId xmlns="" xmlns:a16="http://schemas.microsoft.com/office/drawing/2014/main" id="{F1F140FA-FB4F-B45A-6976-ECD4BB37A8BF}"/>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07BEFBA0-C2E5-D9FB-4078-A9D282042CC7}"/>
              </a:ext>
            </a:extLst>
          </p:cNvPr>
          <p:cNvSpPr>
            <a:spLocks noGrp="1"/>
          </p:cNvSpPr>
          <p:nvPr>
            <p:ph type="sldNum" sz="quarter" idx="12"/>
          </p:nvPr>
        </p:nvSpPr>
        <p:spPr/>
        <p:txBody>
          <a:bodyPr/>
          <a:lstStyle/>
          <a:p>
            <a:fld id="{CC529A1F-6900-4D36-92AC-B7647C1D9DDB}" type="slidenum">
              <a:rPr lang="en-US" smtClean="0"/>
              <a:t>24</a:t>
            </a:fld>
            <a:endParaRPr lang="en-US"/>
          </a:p>
        </p:txBody>
      </p:sp>
      <p:pic>
        <p:nvPicPr>
          <p:cNvPr id="12" name="Picture 11">
            <a:extLst>
              <a:ext uri="{FF2B5EF4-FFF2-40B4-BE49-F238E27FC236}">
                <a16:creationId xmlns="" xmlns:a16="http://schemas.microsoft.com/office/drawing/2014/main" id="{5692122D-43E2-2708-1CE5-6E83EABC1ECC}"/>
              </a:ext>
            </a:extLst>
          </p:cNvPr>
          <p:cNvPicPr>
            <a:picLocks noChangeAspect="1"/>
          </p:cNvPicPr>
          <p:nvPr/>
        </p:nvPicPr>
        <p:blipFill>
          <a:blip r:embed="rId2"/>
          <a:stretch>
            <a:fillRect/>
          </a:stretch>
        </p:blipFill>
        <p:spPr>
          <a:xfrm>
            <a:off x="-1" y="1085316"/>
            <a:ext cx="5772683" cy="5772683"/>
          </a:xfrm>
          <a:prstGeom prst="rect">
            <a:avLst/>
          </a:prstGeom>
        </p:spPr>
      </p:pic>
      <p:sp>
        <p:nvSpPr>
          <p:cNvPr id="4" name="Content Placeholder 3">
            <a:extLst>
              <a:ext uri="{FF2B5EF4-FFF2-40B4-BE49-F238E27FC236}">
                <a16:creationId xmlns="" xmlns:a16="http://schemas.microsoft.com/office/drawing/2014/main" id="{3B2A99C5-CE2C-4152-F826-CC36732BDDBF}"/>
              </a:ext>
            </a:extLst>
          </p:cNvPr>
          <p:cNvSpPr>
            <a:spLocks noGrp="1"/>
          </p:cNvSpPr>
          <p:nvPr>
            <p:ph idx="1"/>
          </p:nvPr>
        </p:nvSpPr>
        <p:spPr/>
        <p:txBody>
          <a:bodyPr/>
          <a:lstStyle/>
          <a:p>
            <a:endParaRPr lang="en-US" dirty="0"/>
          </a:p>
        </p:txBody>
      </p:sp>
      <p:pic>
        <p:nvPicPr>
          <p:cNvPr id="7" name="Picture 6">
            <a:extLst>
              <a:ext uri="{FF2B5EF4-FFF2-40B4-BE49-F238E27FC236}">
                <a16:creationId xmlns="" xmlns:a16="http://schemas.microsoft.com/office/drawing/2014/main" id="{522C0200-AFA6-E60E-A321-882CCF2F69AD}"/>
              </a:ext>
            </a:extLst>
          </p:cNvPr>
          <p:cNvPicPr>
            <a:picLocks noChangeAspect="1"/>
          </p:cNvPicPr>
          <p:nvPr/>
        </p:nvPicPr>
        <p:blipFill>
          <a:blip r:embed="rId3"/>
          <a:stretch>
            <a:fillRect/>
          </a:stretch>
        </p:blipFill>
        <p:spPr>
          <a:xfrm>
            <a:off x="5402862" y="2288088"/>
            <a:ext cx="6471174" cy="3146941"/>
          </a:xfrm>
          <a:prstGeom prst="rect">
            <a:avLst/>
          </a:prstGeom>
        </p:spPr>
      </p:pic>
    </p:spTree>
    <p:extLst>
      <p:ext uri="{BB962C8B-B14F-4D97-AF65-F5344CB8AC3E}">
        <p14:creationId xmlns:p14="http://schemas.microsoft.com/office/powerpoint/2010/main" val="1495825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1EAF611-898D-D5E3-03FC-02A851385C27}"/>
            </a:ext>
          </a:extLst>
        </p:cNvPr>
        <p:cNvGrpSpPr/>
        <p:nvPr/>
      </p:nvGrpSpPr>
      <p:grpSpPr>
        <a:xfrm>
          <a:off x="0" y="0"/>
          <a:ext cx="0" cy="0"/>
          <a:chOff x="0" y="0"/>
          <a:chExt cx="0" cy="0"/>
        </a:xfrm>
      </p:grpSpPr>
      <p:pic>
        <p:nvPicPr>
          <p:cNvPr id="3" name="Picture 2">
            <a:extLst>
              <a:ext uri="{FF2B5EF4-FFF2-40B4-BE49-F238E27FC236}">
                <a16:creationId xmlns="" xmlns:a16="http://schemas.microsoft.com/office/drawing/2014/main" id="{2CD2186E-2902-470B-6AF8-2F3CCF38B3E9}"/>
              </a:ext>
            </a:extLst>
          </p:cNvPr>
          <p:cNvPicPr>
            <a:picLocks noChangeAspect="1"/>
          </p:cNvPicPr>
          <p:nvPr/>
        </p:nvPicPr>
        <p:blipFill>
          <a:blip r:embed="rId2"/>
          <a:stretch>
            <a:fillRect/>
          </a:stretch>
        </p:blipFill>
        <p:spPr>
          <a:xfrm>
            <a:off x="7620000" y="1085317"/>
            <a:ext cx="4572000" cy="3429000"/>
          </a:xfrm>
          <a:prstGeom prst="rect">
            <a:avLst/>
          </a:prstGeom>
        </p:spPr>
      </p:pic>
      <p:sp>
        <p:nvSpPr>
          <p:cNvPr id="2" name="Title 1">
            <a:extLst>
              <a:ext uri="{FF2B5EF4-FFF2-40B4-BE49-F238E27FC236}">
                <a16:creationId xmlns="" xmlns:a16="http://schemas.microsoft.com/office/drawing/2014/main" id="{46D08D89-B431-0D7A-630E-1C67F8C45038}"/>
              </a:ext>
            </a:extLst>
          </p:cNvPr>
          <p:cNvSpPr>
            <a:spLocks noGrp="1"/>
          </p:cNvSpPr>
          <p:nvPr>
            <p:ph type="title"/>
          </p:nvPr>
        </p:nvSpPr>
        <p:spPr/>
        <p:txBody>
          <a:bodyPr/>
          <a:lstStyle/>
          <a:p>
            <a:r>
              <a:rPr lang="en-US" dirty="0"/>
              <a:t>  CMYK color space</a:t>
            </a:r>
          </a:p>
        </p:txBody>
      </p:sp>
      <p:sp>
        <p:nvSpPr>
          <p:cNvPr id="5" name="Footer Placeholder 4">
            <a:extLst>
              <a:ext uri="{FF2B5EF4-FFF2-40B4-BE49-F238E27FC236}">
                <a16:creationId xmlns="" xmlns:a16="http://schemas.microsoft.com/office/drawing/2014/main" id="{D4B53AF1-D4C8-E356-A6B2-ED9DE4413C00}"/>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DA604716-8A36-D46D-169C-16C8E789F487}"/>
              </a:ext>
            </a:extLst>
          </p:cNvPr>
          <p:cNvSpPr>
            <a:spLocks noGrp="1"/>
          </p:cNvSpPr>
          <p:nvPr>
            <p:ph type="sldNum" sz="quarter" idx="12"/>
          </p:nvPr>
        </p:nvSpPr>
        <p:spPr/>
        <p:txBody>
          <a:bodyPr/>
          <a:lstStyle/>
          <a:p>
            <a:fld id="{CC529A1F-6900-4D36-92AC-B7647C1D9DDB}" type="slidenum">
              <a:rPr lang="en-US" smtClean="0"/>
              <a:t>25</a:t>
            </a:fld>
            <a:endParaRPr lang="en-US"/>
          </a:p>
        </p:txBody>
      </p:sp>
      <p:sp>
        <p:nvSpPr>
          <p:cNvPr id="8" name="Rectangle 1">
            <a:extLst>
              <a:ext uri="{FF2B5EF4-FFF2-40B4-BE49-F238E27FC236}">
                <a16:creationId xmlns="" xmlns:a16="http://schemas.microsoft.com/office/drawing/2014/main" id="{EC35410E-2BB6-2E28-4060-A1259D40353E}"/>
              </a:ext>
            </a:extLst>
          </p:cNvPr>
          <p:cNvSpPr>
            <a:spLocks noGrp="1" noChangeArrowheads="1"/>
          </p:cNvSpPr>
          <p:nvPr>
            <p:ph idx="1"/>
          </p:nvPr>
        </p:nvSpPr>
        <p:spPr bwMode="auto">
          <a:xfrm>
            <a:off x="17122" y="999859"/>
            <a:ext cx="11336678"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Color Representation for </a:t>
            </a:r>
            <a:r>
              <a:rPr kumimoji="0" lang="en-US" altLang="en-US" sz="2000" b="1" i="0" u="none" strike="noStrike" cap="none" normalizeH="0" baseline="0" dirty="0">
                <a:ln>
                  <a:noFill/>
                </a:ln>
                <a:solidFill>
                  <a:schemeClr val="tx1"/>
                </a:solidFill>
                <a:effectLst/>
                <a:latin typeface="Arial" panose="020B0604020202020204" pitchFamily="34" charset="0"/>
              </a:rPr>
              <a:t>Printing and Design</a:t>
            </a:r>
          </a:p>
          <a:p>
            <a:pPr eaLnBrk="0" fontAlgn="base" hangingPunct="0">
              <a:lnSpc>
                <a:spcPct val="15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CMYK</a:t>
            </a:r>
            <a:r>
              <a:rPr kumimoji="0" lang="en-US" altLang="en-US" sz="2000" b="0" i="0" u="none" strike="noStrike" cap="none" normalizeH="0" baseline="0" dirty="0">
                <a:ln>
                  <a:noFill/>
                </a:ln>
                <a:solidFill>
                  <a:schemeClr val="tx1"/>
                </a:solidFill>
                <a:effectLst/>
                <a:latin typeface="Arial" panose="020B0604020202020204" pitchFamily="34" charset="0"/>
              </a:rPr>
              <a:t> stands for:</a:t>
            </a:r>
          </a:p>
          <a:p>
            <a:pPr lvl="1" eaLnBrk="0" fontAlgn="base" hangingPunct="0">
              <a:lnSpc>
                <a:spcPct val="150000"/>
              </a:lnSpc>
              <a:spcBef>
                <a:spcPct val="0"/>
              </a:spcBef>
              <a:spcAft>
                <a:spcPct val="0"/>
              </a:spcAft>
            </a:pPr>
            <a:r>
              <a:rPr kumimoji="0" lang="en-US" altLang="en-US" sz="1600" b="1" i="0" u="none" strike="noStrike" cap="none" normalizeH="0" baseline="0" dirty="0">
                <a:ln>
                  <a:noFill/>
                </a:ln>
                <a:solidFill>
                  <a:schemeClr val="tx1"/>
                </a:solidFill>
                <a:effectLst/>
                <a:latin typeface="Arial" panose="020B0604020202020204" pitchFamily="34" charset="0"/>
              </a:rPr>
              <a:t>Cyan</a:t>
            </a:r>
          </a:p>
          <a:p>
            <a:pPr lvl="1" eaLnBrk="0" fontAlgn="base" hangingPunct="0">
              <a:lnSpc>
                <a:spcPct val="150000"/>
              </a:lnSpc>
              <a:spcBef>
                <a:spcPct val="0"/>
              </a:spcBef>
              <a:spcAft>
                <a:spcPct val="0"/>
              </a:spcAft>
            </a:pPr>
            <a:r>
              <a:rPr kumimoji="0" lang="en-US" altLang="en-US" sz="1600" b="1" i="0" u="none" strike="noStrike" cap="none" normalizeH="0" baseline="0" dirty="0">
                <a:ln>
                  <a:noFill/>
                </a:ln>
                <a:solidFill>
                  <a:schemeClr val="tx1"/>
                </a:solidFill>
                <a:effectLst/>
                <a:latin typeface="Arial" panose="020B0604020202020204" pitchFamily="34" charset="0"/>
              </a:rPr>
              <a:t>Magenta</a:t>
            </a:r>
          </a:p>
          <a:p>
            <a:pPr lvl="1" eaLnBrk="0" fontAlgn="base" hangingPunct="0">
              <a:lnSpc>
                <a:spcPct val="150000"/>
              </a:lnSpc>
              <a:spcBef>
                <a:spcPct val="0"/>
              </a:spcBef>
              <a:spcAft>
                <a:spcPct val="0"/>
              </a:spcAft>
            </a:pPr>
            <a:r>
              <a:rPr kumimoji="0" lang="en-US" altLang="en-US" sz="1600" b="1" i="0" u="none" strike="noStrike" cap="none" normalizeH="0" baseline="0" dirty="0">
                <a:ln>
                  <a:noFill/>
                </a:ln>
                <a:solidFill>
                  <a:schemeClr val="tx1"/>
                </a:solidFill>
                <a:effectLst/>
                <a:latin typeface="Arial" panose="020B0604020202020204" pitchFamily="34" charset="0"/>
              </a:rPr>
              <a:t>Yellow</a:t>
            </a:r>
          </a:p>
          <a:p>
            <a:pPr lvl="1" eaLnBrk="0" fontAlgn="base" hangingPunct="0">
              <a:lnSpc>
                <a:spcPct val="150000"/>
              </a:lnSpc>
              <a:spcBef>
                <a:spcPct val="0"/>
              </a:spcBef>
              <a:spcAft>
                <a:spcPct val="0"/>
              </a:spcAft>
            </a:pPr>
            <a:r>
              <a:rPr kumimoji="0" lang="en-US" altLang="en-US" sz="1600" b="1" i="0" u="none" strike="noStrike" cap="none" normalizeH="0" baseline="0" dirty="0">
                <a:ln>
                  <a:noFill/>
                </a:ln>
                <a:solidFill>
                  <a:schemeClr val="tx1"/>
                </a:solidFill>
                <a:effectLst/>
                <a:latin typeface="Arial" panose="020B0604020202020204" pitchFamily="34" charset="0"/>
              </a:rPr>
              <a:t>Key (Black)</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A </a:t>
            </a:r>
            <a:r>
              <a:rPr kumimoji="0" lang="en-US" altLang="en-US" sz="2000" b="1" i="0" u="none" strike="noStrike" cap="none" normalizeH="0" baseline="0" dirty="0">
                <a:ln>
                  <a:noFill/>
                </a:ln>
                <a:solidFill>
                  <a:schemeClr val="tx1"/>
                </a:solidFill>
                <a:effectLst/>
                <a:latin typeface="Arial" panose="020B0604020202020204" pitchFamily="34" charset="0"/>
              </a:rPr>
              <a:t>subtractive color model </a:t>
            </a:r>
            <a:r>
              <a:rPr kumimoji="0" lang="en-US" altLang="en-US" sz="2000" b="0" i="0" u="none" strike="noStrike" cap="none" normalizeH="0" baseline="0" dirty="0">
                <a:ln>
                  <a:noFill/>
                </a:ln>
                <a:solidFill>
                  <a:schemeClr val="tx1"/>
                </a:solidFill>
                <a:effectLst/>
                <a:latin typeface="Arial" panose="020B0604020202020204" pitchFamily="34" charset="0"/>
              </a:rPr>
              <a:t>used in color printing</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Colors are created by removing light (absorption of wavelengths)</a:t>
            </a:r>
          </a:p>
          <a:p>
            <a:pPr eaLnBrk="0" fontAlgn="base" hangingPunct="0">
              <a:lnSpc>
                <a:spcPct val="150000"/>
              </a:lnSpc>
              <a:spcBef>
                <a:spcPct val="0"/>
              </a:spcBef>
              <a:spcAft>
                <a:spcPct val="0"/>
              </a:spcAf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 xmlns:a16="http://schemas.microsoft.com/office/drawing/2014/main" id="{338680B4-7EA1-50BA-2776-374268EB5D2E}"/>
              </a:ext>
            </a:extLst>
          </p:cNvPr>
          <p:cNvPicPr>
            <a:picLocks noChangeAspect="1"/>
          </p:cNvPicPr>
          <p:nvPr/>
        </p:nvPicPr>
        <p:blipFill>
          <a:blip r:embed="rId3"/>
          <a:stretch>
            <a:fillRect/>
          </a:stretch>
        </p:blipFill>
        <p:spPr>
          <a:xfrm>
            <a:off x="8104169" y="4287265"/>
            <a:ext cx="3756061" cy="1971932"/>
          </a:xfrm>
          <a:prstGeom prst="rect">
            <a:avLst/>
          </a:prstGeom>
        </p:spPr>
      </p:pic>
      <p:graphicFrame>
        <p:nvGraphicFramePr>
          <p:cNvPr id="10" name="Table 9">
            <a:extLst>
              <a:ext uri="{FF2B5EF4-FFF2-40B4-BE49-F238E27FC236}">
                <a16:creationId xmlns="" xmlns:a16="http://schemas.microsoft.com/office/drawing/2014/main" id="{79A0E6FA-0B01-2A76-C230-0E0D33FFDB4D}"/>
              </a:ext>
            </a:extLst>
          </p:cNvPr>
          <p:cNvGraphicFramePr>
            <a:graphicFrameLocks noGrp="1"/>
          </p:cNvGraphicFramePr>
          <p:nvPr>
            <p:extLst>
              <p:ext uri="{D42A27DB-BD31-4B8C-83A1-F6EECF244321}">
                <p14:modId xmlns:p14="http://schemas.microsoft.com/office/powerpoint/2010/main" val="1091654911"/>
              </p:ext>
            </p:extLst>
          </p:nvPr>
        </p:nvGraphicFramePr>
        <p:xfrm>
          <a:off x="331770" y="4527550"/>
          <a:ext cx="7579331" cy="1828800"/>
        </p:xfrm>
        <a:graphic>
          <a:graphicData uri="http://schemas.openxmlformats.org/drawingml/2006/table">
            <a:tbl>
              <a:tblPr>
                <a:tableStyleId>{616DA210-FB5B-4158-B5E0-FEB733F419BA}</a:tableStyleId>
              </a:tblPr>
              <a:tblGrid>
                <a:gridCol w="1883046">
                  <a:extLst>
                    <a:ext uri="{9D8B030D-6E8A-4147-A177-3AD203B41FA5}">
                      <a16:colId xmlns="" xmlns:a16="http://schemas.microsoft.com/office/drawing/2014/main" val="1659689270"/>
                    </a:ext>
                  </a:extLst>
                </a:gridCol>
                <a:gridCol w="2398436">
                  <a:extLst>
                    <a:ext uri="{9D8B030D-6E8A-4147-A177-3AD203B41FA5}">
                      <a16:colId xmlns="" xmlns:a16="http://schemas.microsoft.com/office/drawing/2014/main" val="98797727"/>
                    </a:ext>
                  </a:extLst>
                </a:gridCol>
                <a:gridCol w="3297849">
                  <a:extLst>
                    <a:ext uri="{9D8B030D-6E8A-4147-A177-3AD203B41FA5}">
                      <a16:colId xmlns="" xmlns:a16="http://schemas.microsoft.com/office/drawing/2014/main" val="1675406420"/>
                    </a:ext>
                  </a:extLst>
                </a:gridCol>
              </a:tblGrid>
              <a:tr h="235180">
                <a:tc>
                  <a:txBody>
                    <a:bodyPr/>
                    <a:lstStyle/>
                    <a:p>
                      <a:r>
                        <a:rPr lang="en-US" b="1" dirty="0"/>
                        <a:t>Feature</a:t>
                      </a:r>
                    </a:p>
                  </a:txBody>
                  <a:tcPr anchor="ctr"/>
                </a:tc>
                <a:tc>
                  <a:txBody>
                    <a:bodyPr/>
                    <a:lstStyle/>
                    <a:p>
                      <a:r>
                        <a:rPr lang="en-US" b="1"/>
                        <a:t>CMYK</a:t>
                      </a:r>
                    </a:p>
                  </a:txBody>
                  <a:tcPr anchor="ctr"/>
                </a:tc>
                <a:tc>
                  <a:txBody>
                    <a:bodyPr/>
                    <a:lstStyle/>
                    <a:p>
                      <a:r>
                        <a:rPr lang="en-US" b="1" dirty="0"/>
                        <a:t>RGB</a:t>
                      </a:r>
                    </a:p>
                  </a:txBody>
                  <a:tcPr anchor="ctr"/>
                </a:tc>
                <a:extLst>
                  <a:ext uri="{0D108BD9-81ED-4DB2-BD59-A6C34878D82A}">
                    <a16:rowId xmlns="" xmlns:a16="http://schemas.microsoft.com/office/drawing/2014/main" val="3205001530"/>
                  </a:ext>
                </a:extLst>
              </a:tr>
              <a:tr h="235180">
                <a:tc>
                  <a:txBody>
                    <a:bodyPr/>
                    <a:lstStyle/>
                    <a:p>
                      <a:r>
                        <a:rPr lang="en-US" b="1"/>
                        <a:t>Type</a:t>
                      </a:r>
                    </a:p>
                  </a:txBody>
                  <a:tcPr anchor="ctr"/>
                </a:tc>
                <a:tc>
                  <a:txBody>
                    <a:bodyPr/>
                    <a:lstStyle/>
                    <a:p>
                      <a:r>
                        <a:rPr lang="en-US"/>
                        <a:t>Subtractive (ink-based)</a:t>
                      </a:r>
                    </a:p>
                  </a:txBody>
                  <a:tcPr anchor="ctr"/>
                </a:tc>
                <a:tc>
                  <a:txBody>
                    <a:bodyPr/>
                    <a:lstStyle/>
                    <a:p>
                      <a:r>
                        <a:rPr lang="en-US"/>
                        <a:t>Additive (light-based)</a:t>
                      </a:r>
                    </a:p>
                  </a:txBody>
                  <a:tcPr anchor="ctr"/>
                </a:tc>
                <a:extLst>
                  <a:ext uri="{0D108BD9-81ED-4DB2-BD59-A6C34878D82A}">
                    <a16:rowId xmlns="" xmlns:a16="http://schemas.microsoft.com/office/drawing/2014/main" val="3234073819"/>
                  </a:ext>
                </a:extLst>
              </a:tr>
              <a:tr h="235180">
                <a:tc>
                  <a:txBody>
                    <a:bodyPr/>
                    <a:lstStyle/>
                    <a:p>
                      <a:r>
                        <a:rPr lang="en-US" b="1"/>
                        <a:t>Used in</a:t>
                      </a:r>
                    </a:p>
                  </a:txBody>
                  <a:tcPr anchor="ctr"/>
                </a:tc>
                <a:tc>
                  <a:txBody>
                    <a:bodyPr/>
                    <a:lstStyle/>
                    <a:p>
                      <a:r>
                        <a:rPr lang="en-US"/>
                        <a:t>Printing</a:t>
                      </a:r>
                    </a:p>
                  </a:txBody>
                  <a:tcPr anchor="ctr"/>
                </a:tc>
                <a:tc>
                  <a:txBody>
                    <a:bodyPr/>
                    <a:lstStyle/>
                    <a:p>
                      <a:r>
                        <a:rPr lang="en-US"/>
                        <a:t>Displays (monitors, TVs)</a:t>
                      </a:r>
                    </a:p>
                  </a:txBody>
                  <a:tcPr anchor="ctr"/>
                </a:tc>
                <a:extLst>
                  <a:ext uri="{0D108BD9-81ED-4DB2-BD59-A6C34878D82A}">
                    <a16:rowId xmlns="" xmlns:a16="http://schemas.microsoft.com/office/drawing/2014/main" val="1645627378"/>
                  </a:ext>
                </a:extLst>
              </a:tr>
              <a:tr h="235180">
                <a:tc>
                  <a:txBody>
                    <a:bodyPr/>
                    <a:lstStyle/>
                    <a:p>
                      <a:r>
                        <a:rPr lang="en-US" b="1"/>
                        <a:t>Color mixing</a:t>
                      </a:r>
                    </a:p>
                  </a:txBody>
                  <a:tcPr anchor="ctr"/>
                </a:tc>
                <a:tc>
                  <a:txBody>
                    <a:bodyPr/>
                    <a:lstStyle/>
                    <a:p>
                      <a:r>
                        <a:rPr lang="en-US"/>
                        <a:t>Inks absorb light</a:t>
                      </a:r>
                    </a:p>
                  </a:txBody>
                  <a:tcPr anchor="ctr"/>
                </a:tc>
                <a:tc>
                  <a:txBody>
                    <a:bodyPr/>
                    <a:lstStyle/>
                    <a:p>
                      <a:r>
                        <a:rPr lang="en-US"/>
                        <a:t>Light is added to mix</a:t>
                      </a:r>
                    </a:p>
                  </a:txBody>
                  <a:tcPr anchor="ctr"/>
                </a:tc>
                <a:extLst>
                  <a:ext uri="{0D108BD9-81ED-4DB2-BD59-A6C34878D82A}">
                    <a16:rowId xmlns="" xmlns:a16="http://schemas.microsoft.com/office/drawing/2014/main" val="3999846360"/>
                  </a:ext>
                </a:extLst>
              </a:tr>
              <a:tr h="235180">
                <a:tc>
                  <a:txBody>
                    <a:bodyPr/>
                    <a:lstStyle/>
                    <a:p>
                      <a:r>
                        <a:rPr lang="en-US" b="1" dirty="0"/>
                        <a:t>Black creation</a:t>
                      </a:r>
                    </a:p>
                  </a:txBody>
                  <a:tcPr anchor="ctr"/>
                </a:tc>
                <a:tc>
                  <a:txBody>
                    <a:bodyPr/>
                    <a:lstStyle/>
                    <a:p>
                      <a:r>
                        <a:rPr lang="en-US" dirty="0"/>
                        <a:t>K channel</a:t>
                      </a:r>
                    </a:p>
                  </a:txBody>
                  <a:tcPr anchor="ctr"/>
                </a:tc>
                <a:tc>
                  <a:txBody>
                    <a:bodyPr/>
                    <a:lstStyle/>
                    <a:p>
                      <a:r>
                        <a:rPr lang="en-US" dirty="0" smtClean="0"/>
                        <a:t>Absence of colors</a:t>
                      </a:r>
                      <a:endParaRPr lang="en-US" dirty="0"/>
                    </a:p>
                  </a:txBody>
                  <a:tcPr anchor="ctr"/>
                </a:tc>
                <a:extLst>
                  <a:ext uri="{0D108BD9-81ED-4DB2-BD59-A6C34878D82A}">
                    <a16:rowId xmlns="" xmlns:a16="http://schemas.microsoft.com/office/drawing/2014/main" val="1800747471"/>
                  </a:ext>
                </a:extLst>
              </a:tr>
            </a:tbl>
          </a:graphicData>
        </a:graphic>
      </p:graphicFrame>
    </p:spTree>
    <p:extLst>
      <p:ext uri="{BB962C8B-B14F-4D97-AF65-F5344CB8AC3E}">
        <p14:creationId xmlns:p14="http://schemas.microsoft.com/office/powerpoint/2010/main" val="4213025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F9AB154-E216-17B3-AB40-9BE802E0EC3E}"/>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1D7C8603-0E45-ABE6-BA9B-E37D686C219A}"/>
              </a:ext>
            </a:extLst>
          </p:cNvPr>
          <p:cNvSpPr>
            <a:spLocks noGrp="1"/>
          </p:cNvSpPr>
          <p:nvPr>
            <p:ph type="title"/>
          </p:nvPr>
        </p:nvSpPr>
        <p:spPr/>
        <p:txBody>
          <a:bodyPr/>
          <a:lstStyle/>
          <a:p>
            <a:r>
              <a:rPr lang="en-US" dirty="0"/>
              <a:t>  CMYK color space</a:t>
            </a:r>
          </a:p>
        </p:txBody>
      </p:sp>
      <p:sp>
        <p:nvSpPr>
          <p:cNvPr id="5" name="Footer Placeholder 4">
            <a:extLst>
              <a:ext uri="{FF2B5EF4-FFF2-40B4-BE49-F238E27FC236}">
                <a16:creationId xmlns="" xmlns:a16="http://schemas.microsoft.com/office/drawing/2014/main" id="{F5589B27-25B5-F6BA-52D2-4E823F4C9E8E}"/>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96963AC0-10B4-3973-E43A-0D6C9BE18929}"/>
              </a:ext>
            </a:extLst>
          </p:cNvPr>
          <p:cNvSpPr>
            <a:spLocks noGrp="1"/>
          </p:cNvSpPr>
          <p:nvPr>
            <p:ph type="sldNum" sz="quarter" idx="12"/>
          </p:nvPr>
        </p:nvSpPr>
        <p:spPr/>
        <p:txBody>
          <a:bodyPr/>
          <a:lstStyle/>
          <a:p>
            <a:fld id="{CC529A1F-6900-4D36-92AC-B7647C1D9DDB}" type="slidenum">
              <a:rPr lang="en-US" smtClean="0"/>
              <a:t>26</a:t>
            </a:fld>
            <a:endParaRPr lang="en-US"/>
          </a:p>
        </p:txBody>
      </p:sp>
      <p:sp>
        <p:nvSpPr>
          <p:cNvPr id="8" name="Rectangle 1">
            <a:extLst>
              <a:ext uri="{FF2B5EF4-FFF2-40B4-BE49-F238E27FC236}">
                <a16:creationId xmlns="" xmlns:a16="http://schemas.microsoft.com/office/drawing/2014/main" id="{D76CF036-DCD3-6C07-CB8E-576FB8285912}"/>
              </a:ext>
            </a:extLst>
          </p:cNvPr>
          <p:cNvSpPr>
            <a:spLocks noGrp="1" noChangeArrowheads="1"/>
          </p:cNvSpPr>
          <p:nvPr>
            <p:ph idx="1"/>
          </p:nvPr>
        </p:nvSpPr>
        <p:spPr bwMode="auto">
          <a:xfrm>
            <a:off x="17122" y="2690353"/>
            <a:ext cx="11336678" cy="49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 xmlns:a16="http://schemas.microsoft.com/office/drawing/2014/main" id="{DC5A9790-9E9A-BC9B-A200-9D1193834D34}"/>
              </a:ext>
            </a:extLst>
          </p:cNvPr>
          <p:cNvPicPr>
            <a:picLocks noChangeAspect="1"/>
          </p:cNvPicPr>
          <p:nvPr/>
        </p:nvPicPr>
        <p:blipFill>
          <a:blip r:embed="rId2"/>
          <a:stretch>
            <a:fillRect/>
          </a:stretch>
        </p:blipFill>
        <p:spPr>
          <a:xfrm>
            <a:off x="8104169" y="1422143"/>
            <a:ext cx="3756061" cy="1971932"/>
          </a:xfrm>
          <a:prstGeom prst="rect">
            <a:avLst/>
          </a:prstGeom>
        </p:spPr>
      </p:pic>
      <p:pic>
        <p:nvPicPr>
          <p:cNvPr id="7" name="Picture 6">
            <a:extLst>
              <a:ext uri="{FF2B5EF4-FFF2-40B4-BE49-F238E27FC236}">
                <a16:creationId xmlns="" xmlns:a16="http://schemas.microsoft.com/office/drawing/2014/main" id="{863C8E7E-84E4-9951-4695-966205920A57}"/>
              </a:ext>
            </a:extLst>
          </p:cNvPr>
          <p:cNvPicPr>
            <a:picLocks noChangeAspect="1"/>
          </p:cNvPicPr>
          <p:nvPr/>
        </p:nvPicPr>
        <p:blipFill>
          <a:blip r:embed="rId3"/>
          <a:stretch>
            <a:fillRect/>
          </a:stretch>
        </p:blipFill>
        <p:spPr>
          <a:xfrm>
            <a:off x="17122" y="1085317"/>
            <a:ext cx="7620000" cy="2962275"/>
          </a:xfrm>
          <a:prstGeom prst="rect">
            <a:avLst/>
          </a:prstGeom>
        </p:spPr>
      </p:pic>
      <p:pic>
        <p:nvPicPr>
          <p:cNvPr id="9" name="Picture 8">
            <a:extLst>
              <a:ext uri="{FF2B5EF4-FFF2-40B4-BE49-F238E27FC236}">
                <a16:creationId xmlns="" xmlns:a16="http://schemas.microsoft.com/office/drawing/2014/main" id="{89E6AD52-8B44-2266-AA07-34FD995CCF58}"/>
              </a:ext>
            </a:extLst>
          </p:cNvPr>
          <p:cNvPicPr>
            <a:picLocks noChangeAspect="1"/>
          </p:cNvPicPr>
          <p:nvPr/>
        </p:nvPicPr>
        <p:blipFill>
          <a:blip r:embed="rId4"/>
          <a:stretch>
            <a:fillRect/>
          </a:stretch>
        </p:blipFill>
        <p:spPr>
          <a:xfrm>
            <a:off x="6767247" y="4010017"/>
            <a:ext cx="5407631" cy="2851680"/>
          </a:xfrm>
          <a:prstGeom prst="rect">
            <a:avLst/>
          </a:prstGeom>
        </p:spPr>
      </p:pic>
    </p:spTree>
    <p:extLst>
      <p:ext uri="{BB962C8B-B14F-4D97-AF65-F5344CB8AC3E}">
        <p14:creationId xmlns:p14="http://schemas.microsoft.com/office/powerpoint/2010/main" val="1433306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0288981-5961-F9BB-4F05-9380AD9F8244}"/>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C02A9785-833A-B042-8281-C2A9D455653C}"/>
              </a:ext>
            </a:extLst>
          </p:cNvPr>
          <p:cNvSpPr>
            <a:spLocks noGrp="1"/>
          </p:cNvSpPr>
          <p:nvPr>
            <p:ph type="title"/>
          </p:nvPr>
        </p:nvSpPr>
        <p:spPr/>
        <p:txBody>
          <a:bodyPr/>
          <a:lstStyle/>
          <a:p>
            <a:r>
              <a:rPr lang="en-US" dirty="0"/>
              <a:t>    Subtractive Color spaces</a:t>
            </a:r>
          </a:p>
        </p:txBody>
      </p:sp>
      <p:sp>
        <p:nvSpPr>
          <p:cNvPr id="5" name="Footer Placeholder 4">
            <a:extLst>
              <a:ext uri="{FF2B5EF4-FFF2-40B4-BE49-F238E27FC236}">
                <a16:creationId xmlns="" xmlns:a16="http://schemas.microsoft.com/office/drawing/2014/main" id="{F58BF85D-6C0A-7C16-3F8E-94FA69E29799}"/>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60FA0B19-9020-19E4-21B6-7F5D0204FB6B}"/>
              </a:ext>
            </a:extLst>
          </p:cNvPr>
          <p:cNvSpPr>
            <a:spLocks noGrp="1"/>
          </p:cNvSpPr>
          <p:nvPr>
            <p:ph type="sldNum" sz="quarter" idx="12"/>
          </p:nvPr>
        </p:nvSpPr>
        <p:spPr/>
        <p:txBody>
          <a:bodyPr/>
          <a:lstStyle/>
          <a:p>
            <a:fld id="{CC529A1F-6900-4D36-92AC-B7647C1D9DDB}" type="slidenum">
              <a:rPr lang="en-US" smtClean="0"/>
              <a:t>27</a:t>
            </a:fld>
            <a:endParaRPr lang="en-US"/>
          </a:p>
        </p:txBody>
      </p:sp>
      <p:sp>
        <p:nvSpPr>
          <p:cNvPr id="8" name="Rectangle 1">
            <a:extLst>
              <a:ext uri="{FF2B5EF4-FFF2-40B4-BE49-F238E27FC236}">
                <a16:creationId xmlns="" xmlns:a16="http://schemas.microsoft.com/office/drawing/2014/main" id="{4559D95C-42BD-0114-195D-D2099F0AA068}"/>
              </a:ext>
            </a:extLst>
          </p:cNvPr>
          <p:cNvSpPr>
            <a:spLocks noGrp="1" noChangeArrowheads="1"/>
          </p:cNvSpPr>
          <p:nvPr>
            <p:ph idx="1"/>
          </p:nvPr>
        </p:nvSpPr>
        <p:spPr bwMode="auto">
          <a:xfrm>
            <a:off x="180652" y="1035278"/>
            <a:ext cx="11726645"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A </a:t>
            </a:r>
            <a:r>
              <a:rPr kumimoji="0" lang="en-US" altLang="en-US" sz="2400" b="1" i="0" u="none" strike="noStrike" cap="none" normalizeH="0" baseline="0" dirty="0">
                <a:ln>
                  <a:noFill/>
                </a:ln>
                <a:solidFill>
                  <a:schemeClr val="tx1"/>
                </a:solidFill>
                <a:effectLst/>
                <a:latin typeface="Arial" panose="020B0604020202020204" pitchFamily="34" charset="0"/>
              </a:rPr>
              <a:t>subtractive color space </a:t>
            </a:r>
            <a:r>
              <a:rPr kumimoji="0" lang="en-US" altLang="en-US" sz="2400" b="0" i="0" u="none" strike="noStrike" cap="none" normalizeH="0" baseline="0" dirty="0">
                <a:ln>
                  <a:noFill/>
                </a:ln>
                <a:solidFill>
                  <a:schemeClr val="tx1"/>
                </a:solidFill>
                <a:effectLst/>
                <a:latin typeface="Arial" panose="020B0604020202020204" pitchFamily="34" charset="0"/>
              </a:rPr>
              <a:t>is a color model where colors are created by removing (subtracting) wavelengths of light from white light using pigments, dyes, or inks.</a:t>
            </a:r>
          </a:p>
          <a:p>
            <a:pPr eaLnBrk="0" fontAlgn="base" hangingPunct="0">
              <a:lnSpc>
                <a:spcPct val="150000"/>
              </a:lnSpc>
              <a:spcBef>
                <a:spcPct val="0"/>
              </a:spcBef>
              <a:spcAft>
                <a:spcPct val="0"/>
              </a:spcAft>
            </a:pPr>
            <a:r>
              <a:rPr kumimoji="0" lang="en-US" altLang="en-US" sz="2400" b="1" i="0" u="none" strike="noStrike" cap="none" normalizeH="0" baseline="0" dirty="0">
                <a:ln>
                  <a:noFill/>
                </a:ln>
                <a:solidFill>
                  <a:schemeClr val="tx1"/>
                </a:solidFill>
                <a:effectLst/>
                <a:latin typeface="Arial" panose="020B0604020202020204" pitchFamily="34" charset="0"/>
              </a:rPr>
              <a:t>In subtractive color mixing</a:t>
            </a:r>
            <a:r>
              <a:rPr kumimoji="0" lang="en-US" altLang="en-US" sz="2400" b="0" i="0" u="none" strike="noStrike" cap="none" normalizeH="0" baseline="0" dirty="0">
                <a:ln>
                  <a:noFill/>
                </a:ln>
                <a:solidFill>
                  <a:schemeClr val="tx1"/>
                </a:solidFill>
                <a:effectLst/>
                <a:latin typeface="Arial" panose="020B0604020202020204" pitchFamily="34" charset="0"/>
              </a:rPr>
              <a:t>:</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You start with white light (e.g., paper under daylight).</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Pigments or inks absorb (subtract) certain wavelengths.</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The remaining reflected light defines the perceived color.</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Cyan (C) absorbs red</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Magenta (M) absorbs green</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Yellow (Y) absorbs blue</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Mixing all three ideally removes all light → black</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Real printers add black (K) ink for deeper blacks and better contrast</a:t>
            </a:r>
          </a:p>
        </p:txBody>
      </p:sp>
    </p:spTree>
    <p:extLst>
      <p:ext uri="{BB962C8B-B14F-4D97-AF65-F5344CB8AC3E}">
        <p14:creationId xmlns:p14="http://schemas.microsoft.com/office/powerpoint/2010/main" val="1370734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F18FD98-17E9-A8E2-615D-A4DE65147CF0}"/>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70A741DB-4D9A-02BF-5B83-3887DA702F19}"/>
              </a:ext>
            </a:extLst>
          </p:cNvPr>
          <p:cNvSpPr>
            <a:spLocks noGrp="1"/>
          </p:cNvSpPr>
          <p:nvPr>
            <p:ph type="title"/>
          </p:nvPr>
        </p:nvSpPr>
        <p:spPr/>
        <p:txBody>
          <a:bodyPr/>
          <a:lstStyle/>
          <a:p>
            <a:r>
              <a:rPr lang="en-US" dirty="0"/>
              <a:t>    Subtractive Color spaces</a:t>
            </a:r>
          </a:p>
        </p:txBody>
      </p:sp>
      <p:sp>
        <p:nvSpPr>
          <p:cNvPr id="5" name="Footer Placeholder 4">
            <a:extLst>
              <a:ext uri="{FF2B5EF4-FFF2-40B4-BE49-F238E27FC236}">
                <a16:creationId xmlns="" xmlns:a16="http://schemas.microsoft.com/office/drawing/2014/main" id="{F426C5B5-2713-3663-77B4-79A9C11C9C16}"/>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275537D8-9FCD-FD1C-3705-45A4EB6AD676}"/>
              </a:ext>
            </a:extLst>
          </p:cNvPr>
          <p:cNvSpPr>
            <a:spLocks noGrp="1"/>
          </p:cNvSpPr>
          <p:nvPr>
            <p:ph type="sldNum" sz="quarter" idx="12"/>
          </p:nvPr>
        </p:nvSpPr>
        <p:spPr/>
        <p:txBody>
          <a:bodyPr/>
          <a:lstStyle/>
          <a:p>
            <a:fld id="{CC529A1F-6900-4D36-92AC-B7647C1D9DDB}" type="slidenum">
              <a:rPr lang="en-US" smtClean="0"/>
              <a:t>28</a:t>
            </a:fld>
            <a:endParaRPr lang="en-US"/>
          </a:p>
        </p:txBody>
      </p:sp>
      <p:graphicFrame>
        <p:nvGraphicFramePr>
          <p:cNvPr id="11" name="Content Placeholder 10">
            <a:extLst>
              <a:ext uri="{FF2B5EF4-FFF2-40B4-BE49-F238E27FC236}">
                <a16:creationId xmlns="" xmlns:a16="http://schemas.microsoft.com/office/drawing/2014/main" id="{B511A437-3582-59D5-3094-EA9883811AC2}"/>
              </a:ext>
            </a:extLst>
          </p:cNvPr>
          <p:cNvGraphicFramePr>
            <a:graphicFrameLocks noGrp="1"/>
          </p:cNvGraphicFramePr>
          <p:nvPr>
            <p:ph idx="1"/>
            <p:extLst>
              <p:ext uri="{D42A27DB-BD31-4B8C-83A1-F6EECF244321}">
                <p14:modId xmlns:p14="http://schemas.microsoft.com/office/powerpoint/2010/main" val="615058230"/>
              </p:ext>
            </p:extLst>
          </p:nvPr>
        </p:nvGraphicFramePr>
        <p:xfrm>
          <a:off x="873303" y="1294544"/>
          <a:ext cx="9359757" cy="1771255"/>
        </p:xfrm>
        <a:graphic>
          <a:graphicData uri="http://schemas.openxmlformats.org/drawingml/2006/table">
            <a:tbl>
              <a:tblPr>
                <a:tableStyleId>{616DA210-FB5B-4158-B5E0-FEB733F419BA}</a:tableStyleId>
              </a:tblPr>
              <a:tblGrid>
                <a:gridCol w="3119919">
                  <a:extLst>
                    <a:ext uri="{9D8B030D-6E8A-4147-A177-3AD203B41FA5}">
                      <a16:colId xmlns="" xmlns:a16="http://schemas.microsoft.com/office/drawing/2014/main" val="1737754198"/>
                    </a:ext>
                  </a:extLst>
                </a:gridCol>
                <a:gridCol w="3119919">
                  <a:extLst>
                    <a:ext uri="{9D8B030D-6E8A-4147-A177-3AD203B41FA5}">
                      <a16:colId xmlns="" xmlns:a16="http://schemas.microsoft.com/office/drawing/2014/main" val="2845634133"/>
                    </a:ext>
                  </a:extLst>
                </a:gridCol>
                <a:gridCol w="3119919">
                  <a:extLst>
                    <a:ext uri="{9D8B030D-6E8A-4147-A177-3AD203B41FA5}">
                      <a16:colId xmlns="" xmlns:a16="http://schemas.microsoft.com/office/drawing/2014/main" val="1461815548"/>
                    </a:ext>
                  </a:extLst>
                </a:gridCol>
              </a:tblGrid>
              <a:tr h="354251">
                <a:tc>
                  <a:txBody>
                    <a:bodyPr/>
                    <a:lstStyle/>
                    <a:p>
                      <a:r>
                        <a:rPr lang="en-US" sz="1800" b="1" dirty="0"/>
                        <a:t>Feature</a:t>
                      </a:r>
                    </a:p>
                  </a:txBody>
                  <a:tcPr marL="24844" marR="24844" marT="12422" marB="12422" anchor="ctr"/>
                </a:tc>
                <a:tc>
                  <a:txBody>
                    <a:bodyPr/>
                    <a:lstStyle/>
                    <a:p>
                      <a:r>
                        <a:rPr lang="en-US" sz="1800" b="1"/>
                        <a:t>Additive (e.g., RGB)</a:t>
                      </a:r>
                    </a:p>
                  </a:txBody>
                  <a:tcPr marL="24844" marR="24844" marT="12422" marB="12422" anchor="ctr"/>
                </a:tc>
                <a:tc>
                  <a:txBody>
                    <a:bodyPr/>
                    <a:lstStyle/>
                    <a:p>
                      <a:r>
                        <a:rPr lang="en-US" sz="1800" b="1" dirty="0"/>
                        <a:t>Subtractive (e.g., CMYK)</a:t>
                      </a:r>
                    </a:p>
                  </a:txBody>
                  <a:tcPr marL="24844" marR="24844" marT="12422" marB="12422" anchor="ctr"/>
                </a:tc>
                <a:extLst>
                  <a:ext uri="{0D108BD9-81ED-4DB2-BD59-A6C34878D82A}">
                    <a16:rowId xmlns="" xmlns:a16="http://schemas.microsoft.com/office/drawing/2014/main" val="1716525666"/>
                  </a:ext>
                </a:extLst>
              </a:tr>
              <a:tr h="354251">
                <a:tc>
                  <a:txBody>
                    <a:bodyPr/>
                    <a:lstStyle/>
                    <a:p>
                      <a:r>
                        <a:rPr lang="en-US" sz="1800" b="1" dirty="0"/>
                        <a:t>Starting color</a:t>
                      </a:r>
                    </a:p>
                  </a:txBody>
                  <a:tcPr marL="24844" marR="24844" marT="12422" marB="12422" anchor="ctr"/>
                </a:tc>
                <a:tc>
                  <a:txBody>
                    <a:bodyPr/>
                    <a:lstStyle/>
                    <a:p>
                      <a:r>
                        <a:rPr lang="en-US" sz="1800"/>
                        <a:t>Black (no light)</a:t>
                      </a:r>
                    </a:p>
                  </a:txBody>
                  <a:tcPr marL="24844" marR="24844" marT="12422" marB="12422" anchor="ctr"/>
                </a:tc>
                <a:tc>
                  <a:txBody>
                    <a:bodyPr/>
                    <a:lstStyle/>
                    <a:p>
                      <a:r>
                        <a:rPr lang="en-US" sz="1800"/>
                        <a:t>White (all light)</a:t>
                      </a:r>
                    </a:p>
                  </a:txBody>
                  <a:tcPr marL="24844" marR="24844" marT="12422" marB="12422" anchor="ctr"/>
                </a:tc>
                <a:extLst>
                  <a:ext uri="{0D108BD9-81ED-4DB2-BD59-A6C34878D82A}">
                    <a16:rowId xmlns="" xmlns:a16="http://schemas.microsoft.com/office/drawing/2014/main" val="2359516646"/>
                  </a:ext>
                </a:extLst>
              </a:tr>
              <a:tr h="354251">
                <a:tc>
                  <a:txBody>
                    <a:bodyPr/>
                    <a:lstStyle/>
                    <a:p>
                      <a:r>
                        <a:rPr lang="en-US" sz="1800" b="1"/>
                        <a:t>Mixing adds</a:t>
                      </a:r>
                    </a:p>
                  </a:txBody>
                  <a:tcPr marL="24844" marR="24844" marT="12422" marB="12422" anchor="ctr"/>
                </a:tc>
                <a:tc>
                  <a:txBody>
                    <a:bodyPr/>
                    <a:lstStyle/>
                    <a:p>
                      <a:r>
                        <a:rPr lang="en-US" sz="1800"/>
                        <a:t>Light</a:t>
                      </a:r>
                    </a:p>
                  </a:txBody>
                  <a:tcPr marL="24844" marR="24844" marT="12422" marB="12422" anchor="ctr"/>
                </a:tc>
                <a:tc>
                  <a:txBody>
                    <a:bodyPr/>
                    <a:lstStyle/>
                    <a:p>
                      <a:r>
                        <a:rPr lang="en-US" sz="1800"/>
                        <a:t>Pigments</a:t>
                      </a:r>
                    </a:p>
                  </a:txBody>
                  <a:tcPr marL="24844" marR="24844" marT="12422" marB="12422" anchor="ctr"/>
                </a:tc>
                <a:extLst>
                  <a:ext uri="{0D108BD9-81ED-4DB2-BD59-A6C34878D82A}">
                    <a16:rowId xmlns="" xmlns:a16="http://schemas.microsoft.com/office/drawing/2014/main" val="3236308868"/>
                  </a:ext>
                </a:extLst>
              </a:tr>
              <a:tr h="354251">
                <a:tc>
                  <a:txBody>
                    <a:bodyPr/>
                    <a:lstStyle/>
                    <a:p>
                      <a:r>
                        <a:rPr lang="en-US" sz="1800" b="1"/>
                        <a:t>Combined primary colors</a:t>
                      </a:r>
                    </a:p>
                  </a:txBody>
                  <a:tcPr marL="24844" marR="24844" marT="12422" marB="12422" anchor="ctr"/>
                </a:tc>
                <a:tc>
                  <a:txBody>
                    <a:bodyPr/>
                    <a:lstStyle/>
                    <a:p>
                      <a:r>
                        <a:rPr lang="en-US" sz="1800" dirty="0"/>
                        <a:t>White</a:t>
                      </a:r>
                    </a:p>
                  </a:txBody>
                  <a:tcPr marL="24844" marR="24844" marT="12422" marB="12422" anchor="ctr"/>
                </a:tc>
                <a:tc>
                  <a:txBody>
                    <a:bodyPr/>
                    <a:lstStyle/>
                    <a:p>
                      <a:r>
                        <a:rPr lang="en-US" sz="1800"/>
                        <a:t>Black (in theory)</a:t>
                      </a:r>
                    </a:p>
                  </a:txBody>
                  <a:tcPr marL="24844" marR="24844" marT="12422" marB="12422" anchor="ctr"/>
                </a:tc>
                <a:extLst>
                  <a:ext uri="{0D108BD9-81ED-4DB2-BD59-A6C34878D82A}">
                    <a16:rowId xmlns="" xmlns:a16="http://schemas.microsoft.com/office/drawing/2014/main" val="1037740287"/>
                  </a:ext>
                </a:extLst>
              </a:tr>
              <a:tr h="354251">
                <a:tc>
                  <a:txBody>
                    <a:bodyPr/>
                    <a:lstStyle/>
                    <a:p>
                      <a:r>
                        <a:rPr lang="en-US" sz="1800" b="1" dirty="0"/>
                        <a:t>Common use</a:t>
                      </a:r>
                    </a:p>
                  </a:txBody>
                  <a:tcPr marL="24844" marR="24844" marT="12422" marB="12422" anchor="ctr"/>
                </a:tc>
                <a:tc>
                  <a:txBody>
                    <a:bodyPr/>
                    <a:lstStyle/>
                    <a:p>
                      <a:r>
                        <a:rPr lang="en-US" sz="1800" dirty="0"/>
                        <a:t>Screens, digital displays</a:t>
                      </a:r>
                    </a:p>
                  </a:txBody>
                  <a:tcPr marL="24844" marR="24844" marT="12422" marB="12422" anchor="ctr"/>
                </a:tc>
                <a:tc>
                  <a:txBody>
                    <a:bodyPr/>
                    <a:lstStyle/>
                    <a:p>
                      <a:r>
                        <a:rPr lang="en-US" sz="1800" dirty="0"/>
                        <a:t>Printing, painting</a:t>
                      </a:r>
                    </a:p>
                  </a:txBody>
                  <a:tcPr marL="24844" marR="24844" marT="12422" marB="12422" anchor="ctr"/>
                </a:tc>
                <a:extLst>
                  <a:ext uri="{0D108BD9-81ED-4DB2-BD59-A6C34878D82A}">
                    <a16:rowId xmlns="" xmlns:a16="http://schemas.microsoft.com/office/drawing/2014/main" val="1218261103"/>
                  </a:ext>
                </a:extLst>
              </a:tr>
            </a:tbl>
          </a:graphicData>
        </a:graphic>
      </p:graphicFrame>
      <p:sp>
        <p:nvSpPr>
          <p:cNvPr id="12" name="Rectangle 1">
            <a:extLst>
              <a:ext uri="{FF2B5EF4-FFF2-40B4-BE49-F238E27FC236}">
                <a16:creationId xmlns="" xmlns:a16="http://schemas.microsoft.com/office/drawing/2014/main" id="{02B5A74E-E63A-2182-A482-142747379148}"/>
              </a:ext>
            </a:extLst>
          </p:cNvPr>
          <p:cNvSpPr txBox="1">
            <a:spLocks noChangeArrowheads="1"/>
          </p:cNvSpPr>
          <p:nvPr/>
        </p:nvSpPr>
        <p:spPr bwMode="auto">
          <a:xfrm>
            <a:off x="427661" y="3216081"/>
            <a:ext cx="11336678" cy="298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50000"/>
              </a:lnSpc>
              <a:spcBef>
                <a:spcPct val="0"/>
              </a:spcBef>
              <a:spcAft>
                <a:spcPct val="0"/>
              </a:spcAft>
            </a:pPr>
            <a:r>
              <a:rPr lang="en-US" altLang="en-US" sz="2000" dirty="0">
                <a:latin typeface="Arial" panose="020B0604020202020204" pitchFamily="34" charset="0"/>
              </a:rPr>
              <a:t>Imagine printing a green leaf:</a:t>
            </a:r>
          </a:p>
          <a:p>
            <a:pPr lvl="1" eaLnBrk="0" fontAlgn="base" hangingPunct="0">
              <a:lnSpc>
                <a:spcPct val="150000"/>
              </a:lnSpc>
              <a:spcBef>
                <a:spcPct val="0"/>
              </a:spcBef>
              <a:spcAft>
                <a:spcPct val="0"/>
              </a:spcAft>
            </a:pPr>
            <a:r>
              <a:rPr lang="en-US" altLang="en-US" sz="1600" dirty="0">
                <a:latin typeface="Arial" panose="020B0604020202020204" pitchFamily="34" charset="0"/>
              </a:rPr>
              <a:t>You start with white paper.</a:t>
            </a:r>
          </a:p>
          <a:p>
            <a:pPr lvl="1" eaLnBrk="0" fontAlgn="base" hangingPunct="0">
              <a:lnSpc>
                <a:spcPct val="150000"/>
              </a:lnSpc>
              <a:spcBef>
                <a:spcPct val="0"/>
              </a:spcBef>
              <a:spcAft>
                <a:spcPct val="0"/>
              </a:spcAft>
            </a:pPr>
            <a:r>
              <a:rPr lang="en-US" altLang="en-US" sz="1600" dirty="0">
                <a:latin typeface="Arial" panose="020B0604020202020204" pitchFamily="34" charset="0"/>
              </a:rPr>
              <a:t>The printer uses cyan and yellow inks.</a:t>
            </a:r>
          </a:p>
          <a:p>
            <a:pPr lvl="1" eaLnBrk="0" fontAlgn="base" hangingPunct="0">
              <a:lnSpc>
                <a:spcPct val="150000"/>
              </a:lnSpc>
              <a:spcBef>
                <a:spcPct val="0"/>
              </a:spcBef>
              <a:spcAft>
                <a:spcPct val="0"/>
              </a:spcAft>
            </a:pPr>
            <a:r>
              <a:rPr lang="en-US" altLang="en-US" sz="1600" dirty="0">
                <a:latin typeface="Arial" panose="020B0604020202020204" pitchFamily="34" charset="0"/>
              </a:rPr>
              <a:t>Cyan absorbs red, yellow absorbs blue → only green is reflected to your eyes.</a:t>
            </a:r>
          </a:p>
          <a:p>
            <a:pPr eaLnBrk="0" fontAlgn="base" hangingPunct="0">
              <a:lnSpc>
                <a:spcPct val="150000"/>
              </a:lnSpc>
              <a:spcBef>
                <a:spcPct val="0"/>
              </a:spcBef>
              <a:spcAft>
                <a:spcPct val="0"/>
              </a:spcAft>
            </a:pPr>
            <a:r>
              <a:rPr lang="en-US" altLang="en-US" sz="2000" dirty="0">
                <a:latin typeface="Arial" panose="020B0604020202020204" pitchFamily="34" charset="0"/>
              </a:rPr>
              <a:t>Subtractive color spaces work by absorbing light, not emitting it.</a:t>
            </a:r>
          </a:p>
          <a:p>
            <a:pPr eaLnBrk="0" fontAlgn="base" hangingPunct="0">
              <a:lnSpc>
                <a:spcPct val="150000"/>
              </a:lnSpc>
              <a:spcBef>
                <a:spcPct val="0"/>
              </a:spcBef>
              <a:spcAft>
                <a:spcPct val="0"/>
              </a:spcAft>
            </a:pPr>
            <a:r>
              <a:rPr lang="en-US" altLang="en-US" sz="2000" dirty="0">
                <a:latin typeface="Arial" panose="020B0604020202020204" pitchFamily="34" charset="0"/>
              </a:rPr>
              <a:t>They're used in printing, painting, and any medium involving pigments.</a:t>
            </a:r>
          </a:p>
          <a:p>
            <a:pPr eaLnBrk="0" fontAlgn="base" hangingPunct="0">
              <a:lnSpc>
                <a:spcPct val="150000"/>
              </a:lnSpc>
              <a:spcBef>
                <a:spcPct val="0"/>
              </a:spcBef>
              <a:spcAft>
                <a:spcPct val="0"/>
              </a:spcAft>
            </a:pPr>
            <a:r>
              <a:rPr lang="en-US" altLang="en-US" sz="2000" dirty="0">
                <a:latin typeface="Arial" panose="020B0604020202020204" pitchFamily="34" charset="0"/>
              </a:rPr>
              <a:t>CMY and CMYK are the most common subtractive color models.</a:t>
            </a:r>
          </a:p>
        </p:txBody>
      </p:sp>
    </p:spTree>
    <p:extLst>
      <p:ext uri="{BB962C8B-B14F-4D97-AF65-F5344CB8AC3E}">
        <p14:creationId xmlns:p14="http://schemas.microsoft.com/office/powerpoint/2010/main" val="2585694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718E1C6-36A2-6DD7-A6B2-24023962CC1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50589E9D-9D1C-1262-7267-6942DF7071F2}"/>
              </a:ext>
            </a:extLst>
          </p:cNvPr>
          <p:cNvSpPr>
            <a:spLocks noGrp="1"/>
          </p:cNvSpPr>
          <p:nvPr>
            <p:ph type="title"/>
          </p:nvPr>
        </p:nvSpPr>
        <p:spPr/>
        <p:txBody>
          <a:bodyPr/>
          <a:lstStyle/>
          <a:p>
            <a:r>
              <a:rPr lang="en-US" dirty="0"/>
              <a:t>   Additive Color spaces</a:t>
            </a:r>
          </a:p>
        </p:txBody>
      </p:sp>
      <p:sp>
        <p:nvSpPr>
          <p:cNvPr id="5" name="Footer Placeholder 4">
            <a:extLst>
              <a:ext uri="{FF2B5EF4-FFF2-40B4-BE49-F238E27FC236}">
                <a16:creationId xmlns="" xmlns:a16="http://schemas.microsoft.com/office/drawing/2014/main" id="{B344698D-768D-5D0C-95DD-ECC9D9857EEF}"/>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0A8664AF-03EE-CFBC-BA5C-A5437188C170}"/>
              </a:ext>
            </a:extLst>
          </p:cNvPr>
          <p:cNvSpPr>
            <a:spLocks noGrp="1"/>
          </p:cNvSpPr>
          <p:nvPr>
            <p:ph type="sldNum" sz="quarter" idx="12"/>
          </p:nvPr>
        </p:nvSpPr>
        <p:spPr/>
        <p:txBody>
          <a:bodyPr/>
          <a:lstStyle/>
          <a:p>
            <a:fld id="{CC529A1F-6900-4D36-92AC-B7647C1D9DDB}" type="slidenum">
              <a:rPr lang="en-US" smtClean="0"/>
              <a:t>29</a:t>
            </a:fld>
            <a:endParaRPr lang="en-US"/>
          </a:p>
        </p:txBody>
      </p:sp>
      <p:sp>
        <p:nvSpPr>
          <p:cNvPr id="8" name="Rectangle 1">
            <a:extLst>
              <a:ext uri="{FF2B5EF4-FFF2-40B4-BE49-F238E27FC236}">
                <a16:creationId xmlns="" xmlns:a16="http://schemas.microsoft.com/office/drawing/2014/main" id="{354B8D34-81E1-862F-6807-4C3A3140009A}"/>
              </a:ext>
            </a:extLst>
          </p:cNvPr>
          <p:cNvSpPr>
            <a:spLocks noGrp="1" noChangeArrowheads="1"/>
          </p:cNvSpPr>
          <p:nvPr>
            <p:ph idx="1"/>
          </p:nvPr>
        </p:nvSpPr>
        <p:spPr bwMode="auto">
          <a:xfrm>
            <a:off x="180652" y="1127612"/>
            <a:ext cx="1132640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An additive color space is a color model where colors are formed by </a:t>
            </a:r>
            <a:r>
              <a:rPr kumimoji="0" lang="en-US" altLang="en-US" sz="2400" b="1" i="0" u="none" strike="noStrike" cap="none" normalizeH="0" baseline="0" dirty="0">
                <a:ln>
                  <a:noFill/>
                </a:ln>
                <a:solidFill>
                  <a:schemeClr val="tx1"/>
                </a:solidFill>
                <a:effectLst/>
                <a:latin typeface="Arial" panose="020B0604020202020204" pitchFamily="34" charset="0"/>
              </a:rPr>
              <a:t>adding light </a:t>
            </a:r>
            <a:r>
              <a:rPr kumimoji="0" lang="en-US" altLang="en-US" sz="2400" b="0" i="0" u="none" strike="noStrike" cap="none" normalizeH="0" baseline="0" dirty="0">
                <a:ln>
                  <a:noFill/>
                </a:ln>
                <a:solidFill>
                  <a:schemeClr val="tx1"/>
                </a:solidFill>
                <a:effectLst/>
                <a:latin typeface="Arial" panose="020B0604020202020204" pitchFamily="34" charset="0"/>
              </a:rPr>
              <a:t>of different colors together. </a:t>
            </a:r>
          </a:p>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It’s based on the principle that the more light you add, the brighter the resulting color becomes.</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 Primary Colors in Additive Model:</a:t>
            </a:r>
          </a:p>
          <a:p>
            <a:pPr lvl="1" eaLnBrk="0" fontAlgn="base" hangingPunct="0">
              <a:lnSpc>
                <a:spcPct val="150000"/>
              </a:lnSpc>
              <a:spcBef>
                <a:spcPct val="0"/>
              </a:spcBef>
              <a:spcAft>
                <a:spcPct val="0"/>
              </a:spcAft>
            </a:pPr>
            <a:r>
              <a:rPr kumimoji="0" lang="en-US" altLang="en-US" sz="1600" b="1" i="0" u="none" strike="noStrike" cap="none" normalizeH="0" baseline="0" dirty="0">
                <a:ln>
                  <a:noFill/>
                </a:ln>
                <a:solidFill>
                  <a:srgbClr val="FF0000"/>
                </a:solidFill>
                <a:effectLst/>
                <a:latin typeface="Arial" panose="020B0604020202020204" pitchFamily="34" charset="0"/>
              </a:rPr>
              <a:t>Red</a:t>
            </a:r>
          </a:p>
          <a:p>
            <a:pPr lvl="1" eaLnBrk="0" fontAlgn="base" hangingPunct="0">
              <a:lnSpc>
                <a:spcPct val="150000"/>
              </a:lnSpc>
              <a:spcBef>
                <a:spcPct val="0"/>
              </a:spcBef>
              <a:spcAft>
                <a:spcPct val="0"/>
              </a:spcAft>
            </a:pPr>
            <a:r>
              <a:rPr kumimoji="0" lang="en-US" altLang="en-US" sz="1600" b="1" i="0" u="none" strike="noStrike" cap="none" normalizeH="0" baseline="0" dirty="0">
                <a:ln>
                  <a:noFill/>
                </a:ln>
                <a:solidFill>
                  <a:srgbClr val="00B050"/>
                </a:solidFill>
                <a:effectLst/>
                <a:latin typeface="Arial" panose="020B0604020202020204" pitchFamily="34" charset="0"/>
              </a:rPr>
              <a:t>Green</a:t>
            </a:r>
          </a:p>
          <a:p>
            <a:pPr lvl="1" eaLnBrk="0" fontAlgn="base" hangingPunct="0">
              <a:lnSpc>
                <a:spcPct val="150000"/>
              </a:lnSpc>
              <a:spcBef>
                <a:spcPct val="0"/>
              </a:spcBef>
              <a:spcAft>
                <a:spcPct val="0"/>
              </a:spcAft>
            </a:pPr>
            <a:r>
              <a:rPr kumimoji="0" lang="en-US" altLang="en-US" sz="1600" b="1" i="0" u="none" strike="noStrike" cap="none" normalizeH="0" baseline="0" dirty="0">
                <a:ln>
                  <a:noFill/>
                </a:ln>
                <a:solidFill>
                  <a:srgbClr val="0070C0"/>
                </a:solidFill>
                <a:effectLst/>
                <a:latin typeface="Arial" panose="020B0604020202020204" pitchFamily="34" charset="0"/>
              </a:rPr>
              <a:t>Blue</a:t>
            </a:r>
          </a:p>
          <a:p>
            <a:pPr eaLnBrk="0" fontAlgn="base" hangingPunct="0">
              <a:lnSpc>
                <a:spcPct val="150000"/>
              </a:lnSpc>
              <a:spcBef>
                <a:spcPct val="0"/>
              </a:spcBef>
              <a:spcAft>
                <a:spcPct val="0"/>
              </a:spcAft>
            </a:pPr>
            <a:r>
              <a:rPr kumimoji="0" lang="en-US" altLang="en-US" sz="2000" i="0" u="none" strike="noStrike" cap="none" normalizeH="0" baseline="0" dirty="0">
                <a:ln>
                  <a:noFill/>
                </a:ln>
                <a:effectLst/>
                <a:latin typeface="Arial" panose="020B0604020202020204" pitchFamily="34" charset="0"/>
              </a:rPr>
              <a:t>Additive color spaces use light to create color.</a:t>
            </a:r>
          </a:p>
          <a:p>
            <a:pPr eaLnBrk="0" fontAlgn="base" hangingPunct="0">
              <a:lnSpc>
                <a:spcPct val="150000"/>
              </a:lnSpc>
              <a:spcBef>
                <a:spcPct val="0"/>
              </a:spcBef>
              <a:spcAft>
                <a:spcPct val="0"/>
              </a:spcAft>
            </a:pPr>
            <a:r>
              <a:rPr kumimoji="0" lang="en-US" altLang="en-US" sz="2000" i="0" u="none" strike="noStrike" cap="none" normalizeH="0" baseline="0" dirty="0">
                <a:ln>
                  <a:noFill/>
                </a:ln>
                <a:effectLst/>
                <a:latin typeface="Arial" panose="020B0604020202020204" pitchFamily="34" charset="0"/>
              </a:rPr>
              <a:t>As more colors of light are added, the result gets closer to white.</a:t>
            </a:r>
          </a:p>
          <a:p>
            <a:pPr eaLnBrk="0" fontAlgn="base" hangingPunct="0">
              <a:lnSpc>
                <a:spcPct val="150000"/>
              </a:lnSpc>
              <a:spcBef>
                <a:spcPct val="0"/>
              </a:spcBef>
              <a:spcAft>
                <a:spcPct val="0"/>
              </a:spcAft>
            </a:pPr>
            <a:r>
              <a:rPr kumimoji="0" lang="en-US" altLang="en-US" sz="2000" i="0" u="none" strike="noStrike" cap="none" normalizeH="0" baseline="0" dirty="0">
                <a:ln>
                  <a:noFill/>
                </a:ln>
                <a:effectLst/>
                <a:latin typeface="Arial" panose="020B0604020202020204" pitchFamily="34" charset="0"/>
              </a:rPr>
              <a:t>The most common example is the RGB color model, used in all digital displays.</a:t>
            </a:r>
          </a:p>
        </p:txBody>
      </p:sp>
      <p:pic>
        <p:nvPicPr>
          <p:cNvPr id="3" name="Picture 2">
            <a:extLst>
              <a:ext uri="{FF2B5EF4-FFF2-40B4-BE49-F238E27FC236}">
                <a16:creationId xmlns="" xmlns:a16="http://schemas.microsoft.com/office/drawing/2014/main" id="{E9CD3749-6096-4555-EEAD-3E51C082CCFC}"/>
              </a:ext>
            </a:extLst>
          </p:cNvPr>
          <p:cNvPicPr>
            <a:picLocks noChangeAspect="1"/>
          </p:cNvPicPr>
          <p:nvPr/>
        </p:nvPicPr>
        <p:blipFill>
          <a:blip r:embed="rId2"/>
          <a:stretch>
            <a:fillRect/>
          </a:stretch>
        </p:blipFill>
        <p:spPr>
          <a:xfrm>
            <a:off x="7745497" y="2976869"/>
            <a:ext cx="3761558" cy="1975275"/>
          </a:xfrm>
          <a:prstGeom prst="rect">
            <a:avLst/>
          </a:prstGeom>
        </p:spPr>
      </p:pic>
      <p:sp>
        <p:nvSpPr>
          <p:cNvPr id="7" name="TextBox 6">
            <a:extLst>
              <a:ext uri="{FF2B5EF4-FFF2-40B4-BE49-F238E27FC236}">
                <a16:creationId xmlns="" xmlns:a16="http://schemas.microsoft.com/office/drawing/2014/main" id="{D847309B-9D79-D9E7-549D-95F6213C9797}"/>
              </a:ext>
            </a:extLst>
          </p:cNvPr>
          <p:cNvSpPr txBox="1"/>
          <p:nvPr/>
        </p:nvSpPr>
        <p:spPr>
          <a:xfrm>
            <a:off x="6853616" y="4844422"/>
            <a:ext cx="5338384" cy="584775"/>
          </a:xfrm>
          <a:prstGeom prst="rect">
            <a:avLst/>
          </a:prstGeom>
          <a:noFill/>
        </p:spPr>
        <p:txBody>
          <a:bodyPr wrap="none" rtlCol="0">
            <a:spAutoFit/>
          </a:bodyPr>
          <a:lstStyle/>
          <a:p>
            <a:r>
              <a:rPr lang="en-US" sz="1600" dirty="0"/>
              <a:t>Note: RGB are add then white is result, whereas; in CMYK the </a:t>
            </a:r>
          </a:p>
          <a:p>
            <a:r>
              <a:rPr lang="en-US" sz="1600" dirty="0"/>
              <a:t>results is black (means absence of all light wavelengths)</a:t>
            </a:r>
          </a:p>
        </p:txBody>
      </p:sp>
    </p:spTree>
    <p:extLst>
      <p:ext uri="{BB962C8B-B14F-4D97-AF65-F5344CB8AC3E}">
        <p14:creationId xmlns:p14="http://schemas.microsoft.com/office/powerpoint/2010/main" val="2044667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0C17E1-E6E2-4259-8F34-1E52E8D72B18}"/>
              </a:ext>
            </a:extLst>
          </p:cNvPr>
          <p:cNvSpPr>
            <a:spLocks noGrp="1"/>
          </p:cNvSpPr>
          <p:nvPr>
            <p:ph type="title"/>
          </p:nvPr>
        </p:nvSpPr>
        <p:spPr/>
        <p:txBody>
          <a:bodyPr/>
          <a:lstStyle/>
          <a:p>
            <a:r>
              <a:rPr lang="en-US" dirty="0"/>
              <a:t>Contents</a:t>
            </a:r>
            <a:endParaRPr lang="en-PK" dirty="0"/>
          </a:p>
        </p:txBody>
      </p:sp>
      <p:sp>
        <p:nvSpPr>
          <p:cNvPr id="3" name="Content Placeholder 2">
            <a:extLst>
              <a:ext uri="{FF2B5EF4-FFF2-40B4-BE49-F238E27FC236}">
                <a16:creationId xmlns="" xmlns:a16="http://schemas.microsoft.com/office/drawing/2014/main" id="{FD087A3F-C316-4E19-9092-F6C80AAB4674}"/>
              </a:ext>
            </a:extLst>
          </p:cNvPr>
          <p:cNvSpPr>
            <a:spLocks noGrp="1"/>
          </p:cNvSpPr>
          <p:nvPr>
            <p:ph idx="1"/>
          </p:nvPr>
        </p:nvSpPr>
        <p:spPr/>
        <p:txBody>
          <a:bodyPr/>
          <a:lstStyle/>
          <a:p>
            <a:r>
              <a:rPr lang="en-US" dirty="0"/>
              <a:t>Introduction to Color Spaces</a:t>
            </a:r>
          </a:p>
          <a:p>
            <a:pPr lvl="1"/>
            <a:r>
              <a:rPr lang="en-US" dirty="0"/>
              <a:t>Grayscale</a:t>
            </a:r>
          </a:p>
          <a:p>
            <a:pPr lvl="1"/>
            <a:r>
              <a:rPr lang="en-US" dirty="0"/>
              <a:t>RGB</a:t>
            </a:r>
          </a:p>
          <a:p>
            <a:pPr lvl="1"/>
            <a:r>
              <a:rPr lang="en-US" dirty="0"/>
              <a:t>HSV</a:t>
            </a:r>
          </a:p>
          <a:p>
            <a:pPr lvl="1"/>
            <a:r>
              <a:rPr lang="en-US" dirty="0" err="1"/>
              <a:t>CEILab</a:t>
            </a:r>
            <a:endParaRPr lang="en-US" dirty="0"/>
          </a:p>
          <a:p>
            <a:pPr lvl="1"/>
            <a:r>
              <a:rPr lang="en-US" dirty="0"/>
              <a:t>YuV</a:t>
            </a:r>
          </a:p>
          <a:p>
            <a:r>
              <a:rPr lang="en-US" dirty="0"/>
              <a:t>Image Filtering</a:t>
            </a:r>
          </a:p>
          <a:p>
            <a:r>
              <a:rPr lang="en-US" dirty="0"/>
              <a:t>Edge Detection in images</a:t>
            </a:r>
          </a:p>
          <a:p>
            <a:r>
              <a:rPr lang="en-US" dirty="0"/>
              <a:t>Image Transformations</a:t>
            </a:r>
          </a:p>
          <a:p>
            <a:pPr lvl="1"/>
            <a:endParaRPr lang="en-US" dirty="0"/>
          </a:p>
          <a:p>
            <a:endParaRPr lang="en-PK" dirty="0"/>
          </a:p>
        </p:txBody>
      </p:sp>
      <p:sp>
        <p:nvSpPr>
          <p:cNvPr id="4" name="Footer Placeholder 3">
            <a:extLst>
              <a:ext uri="{FF2B5EF4-FFF2-40B4-BE49-F238E27FC236}">
                <a16:creationId xmlns="" xmlns:a16="http://schemas.microsoft.com/office/drawing/2014/main" id="{D25625F8-1759-4079-B259-3034DC794107}"/>
              </a:ext>
            </a:extLst>
          </p:cNvPr>
          <p:cNvSpPr>
            <a:spLocks noGrp="1"/>
          </p:cNvSpPr>
          <p:nvPr>
            <p:ph type="ftr" sz="quarter" idx="11"/>
          </p:nvPr>
        </p:nvSpPr>
        <p:spPr/>
        <p:txBody>
          <a:bodyPr/>
          <a:lstStyle/>
          <a:p>
            <a:r>
              <a:rPr lang="en-US" dirty="0" smtClean="0"/>
              <a:t>Computer </a:t>
            </a:r>
            <a:r>
              <a:rPr lang="en-US" dirty="0"/>
              <a:t>Vision</a:t>
            </a:r>
            <a:endParaRPr lang="en-GB" dirty="0"/>
          </a:p>
        </p:txBody>
      </p:sp>
      <p:sp>
        <p:nvSpPr>
          <p:cNvPr id="5" name="Slide Number Placeholder 4">
            <a:extLst>
              <a:ext uri="{FF2B5EF4-FFF2-40B4-BE49-F238E27FC236}">
                <a16:creationId xmlns="" xmlns:a16="http://schemas.microsoft.com/office/drawing/2014/main" id="{0F204679-9342-45D9-ADBD-E5B94960C5E8}"/>
              </a:ext>
            </a:extLst>
          </p:cNvPr>
          <p:cNvSpPr>
            <a:spLocks noGrp="1"/>
          </p:cNvSpPr>
          <p:nvPr>
            <p:ph type="sldNum" sz="quarter" idx="12"/>
          </p:nvPr>
        </p:nvSpPr>
        <p:spPr/>
        <p:txBody>
          <a:bodyPr/>
          <a:lstStyle/>
          <a:p>
            <a:fld id="{1BEB7A16-2A17-4549-A1D9-B9B2F7AEB8FC}" type="slidenum">
              <a:rPr lang="en-GB" smtClean="0"/>
              <a:t>3</a:t>
            </a:fld>
            <a:endParaRPr lang="en-GB"/>
          </a:p>
        </p:txBody>
      </p:sp>
    </p:spTree>
    <p:extLst>
      <p:ext uri="{BB962C8B-B14F-4D97-AF65-F5344CB8AC3E}">
        <p14:creationId xmlns:p14="http://schemas.microsoft.com/office/powerpoint/2010/main" val="2138441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AAF5E8C-205D-7D55-20E2-93D9E4862FD0}"/>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94A5C398-9403-CA57-F904-BFEE17253292}"/>
              </a:ext>
            </a:extLst>
          </p:cNvPr>
          <p:cNvSpPr>
            <a:spLocks noGrp="1"/>
          </p:cNvSpPr>
          <p:nvPr>
            <p:ph type="title"/>
          </p:nvPr>
        </p:nvSpPr>
        <p:spPr/>
        <p:txBody>
          <a:bodyPr/>
          <a:lstStyle/>
          <a:p>
            <a:r>
              <a:rPr lang="en-US" dirty="0"/>
              <a:t>    Comparative table of major color spaces</a:t>
            </a:r>
          </a:p>
        </p:txBody>
      </p:sp>
      <p:sp>
        <p:nvSpPr>
          <p:cNvPr id="5" name="Footer Placeholder 4">
            <a:extLst>
              <a:ext uri="{FF2B5EF4-FFF2-40B4-BE49-F238E27FC236}">
                <a16:creationId xmlns="" xmlns:a16="http://schemas.microsoft.com/office/drawing/2014/main" id="{03AEA927-6BAA-844A-0544-52BB67E46600}"/>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4E8D77B4-C3DD-67A5-B1E1-D87F7FC7C4BD}"/>
              </a:ext>
            </a:extLst>
          </p:cNvPr>
          <p:cNvSpPr>
            <a:spLocks noGrp="1"/>
          </p:cNvSpPr>
          <p:nvPr>
            <p:ph type="sldNum" sz="quarter" idx="12"/>
          </p:nvPr>
        </p:nvSpPr>
        <p:spPr/>
        <p:txBody>
          <a:bodyPr/>
          <a:lstStyle/>
          <a:p>
            <a:fld id="{CC529A1F-6900-4D36-92AC-B7647C1D9DDB}" type="slidenum">
              <a:rPr lang="en-US" smtClean="0"/>
              <a:t>30</a:t>
            </a:fld>
            <a:endParaRPr lang="en-US"/>
          </a:p>
        </p:txBody>
      </p:sp>
      <p:sp>
        <p:nvSpPr>
          <p:cNvPr id="8" name="Rectangle 1">
            <a:extLst>
              <a:ext uri="{FF2B5EF4-FFF2-40B4-BE49-F238E27FC236}">
                <a16:creationId xmlns="" xmlns:a16="http://schemas.microsoft.com/office/drawing/2014/main" id="{1CF30436-642B-9028-E3C7-C15C6039B886}"/>
              </a:ext>
            </a:extLst>
          </p:cNvPr>
          <p:cNvSpPr>
            <a:spLocks noGrp="1" noChangeArrowheads="1"/>
          </p:cNvSpPr>
          <p:nvPr>
            <p:ph idx="1"/>
          </p:nvPr>
        </p:nvSpPr>
        <p:spPr bwMode="auto">
          <a:xfrm>
            <a:off x="180652" y="3193176"/>
            <a:ext cx="11326403" cy="113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50000"/>
              </a:lnSpc>
              <a:spcBef>
                <a:spcPct val="0"/>
              </a:spcBef>
              <a:spcAft>
                <a:spcPct val="0"/>
              </a:spcAft>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50000"/>
              </a:lnSpc>
              <a:spcBef>
                <a:spcPct val="0"/>
              </a:spcBef>
              <a:spcAft>
                <a:spcPct val="0"/>
              </a:spcAf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graphicFrame>
        <p:nvGraphicFramePr>
          <p:cNvPr id="3" name="Table 2">
            <a:extLst>
              <a:ext uri="{FF2B5EF4-FFF2-40B4-BE49-F238E27FC236}">
                <a16:creationId xmlns="" xmlns:a16="http://schemas.microsoft.com/office/drawing/2014/main" id="{303A270B-8BC7-94D8-A173-4AB16EC80F12}"/>
              </a:ext>
            </a:extLst>
          </p:cNvPr>
          <p:cNvGraphicFramePr>
            <a:graphicFrameLocks noGrp="1"/>
          </p:cNvGraphicFramePr>
          <p:nvPr>
            <p:extLst>
              <p:ext uri="{D42A27DB-BD31-4B8C-83A1-F6EECF244321}">
                <p14:modId xmlns:p14="http://schemas.microsoft.com/office/powerpoint/2010/main" val="2026789191"/>
              </p:ext>
            </p:extLst>
          </p:nvPr>
        </p:nvGraphicFramePr>
        <p:xfrm>
          <a:off x="71919" y="1171252"/>
          <a:ext cx="12020764" cy="4695292"/>
        </p:xfrm>
        <a:graphic>
          <a:graphicData uri="http://schemas.openxmlformats.org/drawingml/2006/table">
            <a:tbl>
              <a:tblPr>
                <a:tableStyleId>{793D81CF-94F2-401A-BA57-92F5A7B2D0C5}</a:tableStyleId>
              </a:tblPr>
              <a:tblGrid>
                <a:gridCol w="1717252">
                  <a:extLst>
                    <a:ext uri="{9D8B030D-6E8A-4147-A177-3AD203B41FA5}">
                      <a16:colId xmlns="" xmlns:a16="http://schemas.microsoft.com/office/drawing/2014/main" val="2225572577"/>
                    </a:ext>
                  </a:extLst>
                </a:gridCol>
                <a:gridCol w="1717252">
                  <a:extLst>
                    <a:ext uri="{9D8B030D-6E8A-4147-A177-3AD203B41FA5}">
                      <a16:colId xmlns="" xmlns:a16="http://schemas.microsoft.com/office/drawing/2014/main" val="3532396565"/>
                    </a:ext>
                  </a:extLst>
                </a:gridCol>
                <a:gridCol w="1311086">
                  <a:extLst>
                    <a:ext uri="{9D8B030D-6E8A-4147-A177-3AD203B41FA5}">
                      <a16:colId xmlns="" xmlns:a16="http://schemas.microsoft.com/office/drawing/2014/main" val="37304735"/>
                    </a:ext>
                  </a:extLst>
                </a:gridCol>
                <a:gridCol w="1808341">
                  <a:extLst>
                    <a:ext uri="{9D8B030D-6E8A-4147-A177-3AD203B41FA5}">
                      <a16:colId xmlns="" xmlns:a16="http://schemas.microsoft.com/office/drawing/2014/main" val="3597062304"/>
                    </a:ext>
                  </a:extLst>
                </a:gridCol>
                <a:gridCol w="1494756">
                  <a:extLst>
                    <a:ext uri="{9D8B030D-6E8A-4147-A177-3AD203B41FA5}">
                      <a16:colId xmlns="" xmlns:a16="http://schemas.microsoft.com/office/drawing/2014/main" val="619697390"/>
                    </a:ext>
                  </a:extLst>
                </a:gridCol>
                <a:gridCol w="1860605">
                  <a:extLst>
                    <a:ext uri="{9D8B030D-6E8A-4147-A177-3AD203B41FA5}">
                      <a16:colId xmlns="" xmlns:a16="http://schemas.microsoft.com/office/drawing/2014/main" val="367611173"/>
                    </a:ext>
                  </a:extLst>
                </a:gridCol>
                <a:gridCol w="2111472">
                  <a:extLst>
                    <a:ext uri="{9D8B030D-6E8A-4147-A177-3AD203B41FA5}">
                      <a16:colId xmlns="" xmlns:a16="http://schemas.microsoft.com/office/drawing/2014/main" val="2954439493"/>
                    </a:ext>
                  </a:extLst>
                </a:gridCol>
              </a:tblGrid>
              <a:tr h="543160">
                <a:tc>
                  <a:txBody>
                    <a:bodyPr/>
                    <a:lstStyle/>
                    <a:p>
                      <a:r>
                        <a:rPr lang="en-US" sz="1600" b="1"/>
                        <a:t>Color Space</a:t>
                      </a:r>
                    </a:p>
                  </a:txBody>
                  <a:tcPr marL="41050" marR="41050" marT="20525" marB="20525" anchor="ctr"/>
                </a:tc>
                <a:tc>
                  <a:txBody>
                    <a:bodyPr/>
                    <a:lstStyle/>
                    <a:p>
                      <a:r>
                        <a:rPr lang="en-US" sz="1600" b="1"/>
                        <a:t>Type</a:t>
                      </a:r>
                    </a:p>
                  </a:txBody>
                  <a:tcPr marL="41050" marR="41050" marT="20525" marB="20525" anchor="ctr"/>
                </a:tc>
                <a:tc>
                  <a:txBody>
                    <a:bodyPr/>
                    <a:lstStyle/>
                    <a:p>
                      <a:r>
                        <a:rPr lang="en-US" sz="1600" b="1"/>
                        <a:t>Components</a:t>
                      </a:r>
                    </a:p>
                  </a:txBody>
                  <a:tcPr marL="41050" marR="41050" marT="20525" marB="20525" anchor="ctr"/>
                </a:tc>
                <a:tc>
                  <a:txBody>
                    <a:bodyPr/>
                    <a:lstStyle/>
                    <a:p>
                      <a:r>
                        <a:rPr lang="en-US" sz="1600" b="1"/>
                        <a:t>Human-Intuitive?</a:t>
                      </a:r>
                    </a:p>
                  </a:txBody>
                  <a:tcPr marL="41050" marR="41050" marT="20525" marB="20525" anchor="ctr"/>
                </a:tc>
                <a:tc>
                  <a:txBody>
                    <a:bodyPr/>
                    <a:lstStyle/>
                    <a:p>
                      <a:r>
                        <a:rPr lang="en-US" sz="1600" b="1"/>
                        <a:t>Perceptually Uniform?</a:t>
                      </a:r>
                    </a:p>
                  </a:txBody>
                  <a:tcPr marL="41050" marR="41050" marT="20525" marB="20525" anchor="ctr"/>
                </a:tc>
                <a:tc>
                  <a:txBody>
                    <a:bodyPr/>
                    <a:lstStyle/>
                    <a:p>
                      <a:r>
                        <a:rPr lang="en-US" sz="1600" b="1"/>
                        <a:t>Device Dependent?</a:t>
                      </a:r>
                    </a:p>
                  </a:txBody>
                  <a:tcPr marL="41050" marR="41050" marT="20525" marB="20525" anchor="ctr"/>
                </a:tc>
                <a:tc>
                  <a:txBody>
                    <a:bodyPr/>
                    <a:lstStyle/>
                    <a:p>
                      <a:r>
                        <a:rPr lang="en-US" sz="1600" b="1" dirty="0"/>
                        <a:t>Common Use Cases</a:t>
                      </a:r>
                    </a:p>
                  </a:txBody>
                  <a:tcPr marL="41050" marR="41050" marT="20525" marB="20525" anchor="ctr"/>
                </a:tc>
                <a:extLst>
                  <a:ext uri="{0D108BD9-81ED-4DB2-BD59-A6C34878D82A}">
                    <a16:rowId xmlns="" xmlns:a16="http://schemas.microsoft.com/office/drawing/2014/main" val="3614744661"/>
                  </a:ext>
                </a:extLst>
              </a:tr>
              <a:tr h="630663">
                <a:tc>
                  <a:txBody>
                    <a:bodyPr/>
                    <a:lstStyle/>
                    <a:p>
                      <a:r>
                        <a:rPr lang="en-US" sz="1600" b="1"/>
                        <a:t>RGB</a:t>
                      </a:r>
                      <a:endParaRPr lang="en-US" sz="1600"/>
                    </a:p>
                  </a:txBody>
                  <a:tcPr marL="41050" marR="41050" marT="20525" marB="20525" anchor="ctr"/>
                </a:tc>
                <a:tc>
                  <a:txBody>
                    <a:bodyPr/>
                    <a:lstStyle/>
                    <a:p>
                      <a:r>
                        <a:rPr lang="en-US" sz="1600"/>
                        <a:t>Additive</a:t>
                      </a:r>
                    </a:p>
                  </a:txBody>
                  <a:tcPr marL="41050" marR="41050" marT="20525" marB="20525" anchor="ctr"/>
                </a:tc>
                <a:tc>
                  <a:txBody>
                    <a:bodyPr/>
                    <a:lstStyle/>
                    <a:p>
                      <a:r>
                        <a:rPr lang="en-US" sz="1600"/>
                        <a:t>R, G, B</a:t>
                      </a:r>
                    </a:p>
                  </a:txBody>
                  <a:tcPr marL="41050" marR="41050" marT="20525" marB="20525" anchor="ctr"/>
                </a:tc>
                <a:tc>
                  <a:txBody>
                    <a:bodyPr/>
                    <a:lstStyle/>
                    <a:p>
                      <a:r>
                        <a:rPr lang="en-US" sz="1600"/>
                        <a:t>❌ No</a:t>
                      </a:r>
                    </a:p>
                  </a:txBody>
                  <a:tcPr marL="41050" marR="41050" marT="20525" marB="20525" anchor="ctr"/>
                </a:tc>
                <a:tc>
                  <a:txBody>
                    <a:bodyPr/>
                    <a:lstStyle/>
                    <a:p>
                      <a:r>
                        <a:rPr lang="en-US" sz="1600"/>
                        <a:t>❌ No</a:t>
                      </a:r>
                    </a:p>
                  </a:txBody>
                  <a:tcPr marL="41050" marR="41050" marT="20525" marB="20525" anchor="ctr"/>
                </a:tc>
                <a:tc>
                  <a:txBody>
                    <a:bodyPr/>
                    <a:lstStyle/>
                    <a:p>
                      <a:r>
                        <a:rPr lang="en-US" sz="1600"/>
                        <a:t>✅ Yes</a:t>
                      </a:r>
                    </a:p>
                  </a:txBody>
                  <a:tcPr marL="41050" marR="41050" marT="20525" marB="20525" anchor="ctr"/>
                </a:tc>
                <a:tc>
                  <a:txBody>
                    <a:bodyPr/>
                    <a:lstStyle/>
                    <a:p>
                      <a:r>
                        <a:rPr lang="en-US" sz="1600" dirty="0"/>
                        <a:t>Screens, digital cameras, image editing</a:t>
                      </a:r>
                    </a:p>
                  </a:txBody>
                  <a:tcPr marL="41050" marR="41050" marT="20525" marB="20525" anchor="ctr"/>
                </a:tc>
                <a:extLst>
                  <a:ext uri="{0D108BD9-81ED-4DB2-BD59-A6C34878D82A}">
                    <a16:rowId xmlns="" xmlns:a16="http://schemas.microsoft.com/office/drawing/2014/main" val="3070687598"/>
                  </a:ext>
                </a:extLst>
              </a:tr>
              <a:tr h="543160">
                <a:tc>
                  <a:txBody>
                    <a:bodyPr/>
                    <a:lstStyle/>
                    <a:p>
                      <a:r>
                        <a:rPr lang="en-US" sz="1600" b="1"/>
                        <a:t>CMY</a:t>
                      </a:r>
                      <a:endParaRPr lang="en-US" sz="1600"/>
                    </a:p>
                  </a:txBody>
                  <a:tcPr marL="41050" marR="41050" marT="20525" marB="20525" anchor="ctr"/>
                </a:tc>
                <a:tc>
                  <a:txBody>
                    <a:bodyPr/>
                    <a:lstStyle/>
                    <a:p>
                      <a:r>
                        <a:rPr lang="en-US" sz="1600"/>
                        <a:t>Subtractive</a:t>
                      </a:r>
                    </a:p>
                  </a:txBody>
                  <a:tcPr marL="41050" marR="41050" marT="20525" marB="20525" anchor="ctr"/>
                </a:tc>
                <a:tc>
                  <a:txBody>
                    <a:bodyPr/>
                    <a:lstStyle/>
                    <a:p>
                      <a:r>
                        <a:rPr lang="en-US" sz="1600"/>
                        <a:t>C, M, Y</a:t>
                      </a:r>
                    </a:p>
                  </a:txBody>
                  <a:tcPr marL="41050" marR="41050" marT="20525" marB="20525" anchor="ctr"/>
                </a:tc>
                <a:tc>
                  <a:txBody>
                    <a:bodyPr/>
                    <a:lstStyle/>
                    <a:p>
                      <a:r>
                        <a:rPr lang="en-US" sz="1600"/>
                        <a:t>❌ No</a:t>
                      </a:r>
                    </a:p>
                  </a:txBody>
                  <a:tcPr marL="41050" marR="41050" marT="20525" marB="20525" anchor="ctr"/>
                </a:tc>
                <a:tc>
                  <a:txBody>
                    <a:bodyPr/>
                    <a:lstStyle/>
                    <a:p>
                      <a:r>
                        <a:rPr lang="en-US" sz="1600"/>
                        <a:t>❌ No</a:t>
                      </a:r>
                    </a:p>
                  </a:txBody>
                  <a:tcPr marL="41050" marR="41050" marT="20525" marB="20525" anchor="ctr"/>
                </a:tc>
                <a:tc>
                  <a:txBody>
                    <a:bodyPr/>
                    <a:lstStyle/>
                    <a:p>
                      <a:r>
                        <a:rPr lang="en-US" sz="1600"/>
                        <a:t>✅ Yes</a:t>
                      </a:r>
                    </a:p>
                  </a:txBody>
                  <a:tcPr marL="41050" marR="41050" marT="20525" marB="20525" anchor="ctr"/>
                </a:tc>
                <a:tc>
                  <a:txBody>
                    <a:bodyPr/>
                    <a:lstStyle/>
                    <a:p>
                      <a:r>
                        <a:rPr lang="en-US" sz="1600"/>
                        <a:t>Theoretical subtractive model</a:t>
                      </a:r>
                    </a:p>
                  </a:txBody>
                  <a:tcPr marL="41050" marR="41050" marT="20525" marB="20525" anchor="ctr"/>
                </a:tc>
                <a:extLst>
                  <a:ext uri="{0D108BD9-81ED-4DB2-BD59-A6C34878D82A}">
                    <a16:rowId xmlns="" xmlns:a16="http://schemas.microsoft.com/office/drawing/2014/main" val="3323339589"/>
                  </a:ext>
                </a:extLst>
              </a:tr>
              <a:tr h="543160">
                <a:tc>
                  <a:txBody>
                    <a:bodyPr/>
                    <a:lstStyle/>
                    <a:p>
                      <a:r>
                        <a:rPr lang="en-US" sz="1600" b="1"/>
                        <a:t>CMYK</a:t>
                      </a:r>
                      <a:endParaRPr lang="en-US" sz="1600"/>
                    </a:p>
                  </a:txBody>
                  <a:tcPr marL="41050" marR="41050" marT="20525" marB="20525" anchor="ctr"/>
                </a:tc>
                <a:tc>
                  <a:txBody>
                    <a:bodyPr/>
                    <a:lstStyle/>
                    <a:p>
                      <a:r>
                        <a:rPr lang="en-US" sz="1600"/>
                        <a:t>Subtractive</a:t>
                      </a:r>
                    </a:p>
                  </a:txBody>
                  <a:tcPr marL="41050" marR="41050" marT="20525" marB="20525" anchor="ctr"/>
                </a:tc>
                <a:tc>
                  <a:txBody>
                    <a:bodyPr/>
                    <a:lstStyle/>
                    <a:p>
                      <a:r>
                        <a:rPr lang="en-US" sz="1600"/>
                        <a:t>C, M, Y, K</a:t>
                      </a:r>
                    </a:p>
                  </a:txBody>
                  <a:tcPr marL="41050" marR="41050" marT="20525" marB="20525" anchor="ctr"/>
                </a:tc>
                <a:tc>
                  <a:txBody>
                    <a:bodyPr/>
                    <a:lstStyle/>
                    <a:p>
                      <a:r>
                        <a:rPr lang="en-US" sz="1600"/>
                        <a:t>❌ No</a:t>
                      </a:r>
                    </a:p>
                  </a:txBody>
                  <a:tcPr marL="41050" marR="41050" marT="20525" marB="20525" anchor="ctr"/>
                </a:tc>
                <a:tc>
                  <a:txBody>
                    <a:bodyPr/>
                    <a:lstStyle/>
                    <a:p>
                      <a:r>
                        <a:rPr lang="en-US" sz="1600"/>
                        <a:t>❌ No</a:t>
                      </a:r>
                    </a:p>
                  </a:txBody>
                  <a:tcPr marL="41050" marR="41050" marT="20525" marB="20525" anchor="ctr"/>
                </a:tc>
                <a:tc>
                  <a:txBody>
                    <a:bodyPr/>
                    <a:lstStyle/>
                    <a:p>
                      <a:r>
                        <a:rPr lang="en-US" sz="1600"/>
                        <a:t>✅ Yes</a:t>
                      </a:r>
                    </a:p>
                  </a:txBody>
                  <a:tcPr marL="41050" marR="41050" marT="20525" marB="20525" anchor="ctr"/>
                </a:tc>
                <a:tc>
                  <a:txBody>
                    <a:bodyPr/>
                    <a:lstStyle/>
                    <a:p>
                      <a:r>
                        <a:rPr lang="en-US" sz="1600"/>
                        <a:t>Inkjet printing, publishing</a:t>
                      </a:r>
                    </a:p>
                  </a:txBody>
                  <a:tcPr marL="41050" marR="41050" marT="20525" marB="20525" anchor="ctr"/>
                </a:tc>
                <a:extLst>
                  <a:ext uri="{0D108BD9-81ED-4DB2-BD59-A6C34878D82A}">
                    <a16:rowId xmlns="" xmlns:a16="http://schemas.microsoft.com/office/drawing/2014/main" val="4004178842"/>
                  </a:ext>
                </a:extLst>
              </a:tr>
              <a:tr h="630663">
                <a:tc>
                  <a:txBody>
                    <a:bodyPr/>
                    <a:lstStyle/>
                    <a:p>
                      <a:r>
                        <a:rPr lang="en-US" sz="1600" b="1"/>
                        <a:t>HSV</a:t>
                      </a:r>
                      <a:endParaRPr lang="en-US" sz="1600"/>
                    </a:p>
                  </a:txBody>
                  <a:tcPr marL="41050" marR="41050" marT="20525" marB="20525" anchor="ctr"/>
                </a:tc>
                <a:tc>
                  <a:txBody>
                    <a:bodyPr/>
                    <a:lstStyle/>
                    <a:p>
                      <a:r>
                        <a:rPr lang="en-US" sz="1600"/>
                        <a:t>Derived from RGB</a:t>
                      </a:r>
                    </a:p>
                  </a:txBody>
                  <a:tcPr marL="41050" marR="41050" marT="20525" marB="20525" anchor="ctr"/>
                </a:tc>
                <a:tc>
                  <a:txBody>
                    <a:bodyPr/>
                    <a:lstStyle/>
                    <a:p>
                      <a:r>
                        <a:rPr lang="en-US" sz="1600"/>
                        <a:t>H, S, V</a:t>
                      </a:r>
                    </a:p>
                  </a:txBody>
                  <a:tcPr marL="41050" marR="41050" marT="20525" marB="20525" anchor="ctr"/>
                </a:tc>
                <a:tc>
                  <a:txBody>
                    <a:bodyPr/>
                    <a:lstStyle/>
                    <a:p>
                      <a:r>
                        <a:rPr lang="en-US" sz="1600"/>
                        <a:t>✅ Yes</a:t>
                      </a:r>
                    </a:p>
                  </a:txBody>
                  <a:tcPr marL="41050" marR="41050" marT="20525" marB="20525" anchor="ctr"/>
                </a:tc>
                <a:tc>
                  <a:txBody>
                    <a:bodyPr/>
                    <a:lstStyle/>
                    <a:p>
                      <a:r>
                        <a:rPr lang="en-US" sz="1600"/>
                        <a:t>❌ No</a:t>
                      </a:r>
                    </a:p>
                  </a:txBody>
                  <a:tcPr marL="41050" marR="41050" marT="20525" marB="20525" anchor="ctr"/>
                </a:tc>
                <a:tc>
                  <a:txBody>
                    <a:bodyPr/>
                    <a:lstStyle/>
                    <a:p>
                      <a:r>
                        <a:rPr lang="en-US" sz="1600"/>
                        <a:t>✅ Yes</a:t>
                      </a:r>
                    </a:p>
                  </a:txBody>
                  <a:tcPr marL="41050" marR="41050" marT="20525" marB="20525" anchor="ctr"/>
                </a:tc>
                <a:tc>
                  <a:txBody>
                    <a:bodyPr/>
                    <a:lstStyle/>
                    <a:p>
                      <a:r>
                        <a:rPr lang="en-US" sz="1600" dirty="0"/>
                        <a:t>Color selection tools, user interfaces</a:t>
                      </a:r>
                    </a:p>
                  </a:txBody>
                  <a:tcPr marL="41050" marR="41050" marT="20525" marB="20525" anchor="ctr"/>
                </a:tc>
                <a:extLst>
                  <a:ext uri="{0D108BD9-81ED-4DB2-BD59-A6C34878D82A}">
                    <a16:rowId xmlns="" xmlns:a16="http://schemas.microsoft.com/office/drawing/2014/main" val="689661355"/>
                  </a:ext>
                </a:extLst>
              </a:tr>
              <a:tr h="543160">
                <a:tc>
                  <a:txBody>
                    <a:bodyPr/>
                    <a:lstStyle/>
                    <a:p>
                      <a:r>
                        <a:rPr lang="en-US" sz="1600" b="1"/>
                        <a:t>HSL</a:t>
                      </a:r>
                      <a:endParaRPr lang="en-US" sz="1600"/>
                    </a:p>
                  </a:txBody>
                  <a:tcPr marL="41050" marR="41050" marT="20525" marB="20525" anchor="ctr"/>
                </a:tc>
                <a:tc>
                  <a:txBody>
                    <a:bodyPr/>
                    <a:lstStyle/>
                    <a:p>
                      <a:r>
                        <a:rPr lang="en-US" sz="1600"/>
                        <a:t>Derived from RGB</a:t>
                      </a:r>
                    </a:p>
                  </a:txBody>
                  <a:tcPr marL="41050" marR="41050" marT="20525" marB="20525" anchor="ctr"/>
                </a:tc>
                <a:tc>
                  <a:txBody>
                    <a:bodyPr/>
                    <a:lstStyle/>
                    <a:p>
                      <a:r>
                        <a:rPr lang="en-US" sz="1600"/>
                        <a:t>H, S, L</a:t>
                      </a:r>
                    </a:p>
                  </a:txBody>
                  <a:tcPr marL="41050" marR="41050" marT="20525" marB="20525" anchor="ctr"/>
                </a:tc>
                <a:tc>
                  <a:txBody>
                    <a:bodyPr/>
                    <a:lstStyle/>
                    <a:p>
                      <a:r>
                        <a:rPr lang="en-US" sz="1600"/>
                        <a:t>✅ Yes</a:t>
                      </a:r>
                    </a:p>
                  </a:txBody>
                  <a:tcPr marL="41050" marR="41050" marT="20525" marB="20525" anchor="ctr"/>
                </a:tc>
                <a:tc>
                  <a:txBody>
                    <a:bodyPr/>
                    <a:lstStyle/>
                    <a:p>
                      <a:r>
                        <a:rPr lang="en-US" sz="1600"/>
                        <a:t>❌ No</a:t>
                      </a:r>
                    </a:p>
                  </a:txBody>
                  <a:tcPr marL="41050" marR="41050" marT="20525" marB="20525" anchor="ctr"/>
                </a:tc>
                <a:tc>
                  <a:txBody>
                    <a:bodyPr/>
                    <a:lstStyle/>
                    <a:p>
                      <a:r>
                        <a:rPr lang="en-US" sz="1600"/>
                        <a:t>✅ Yes</a:t>
                      </a:r>
                    </a:p>
                  </a:txBody>
                  <a:tcPr marL="41050" marR="41050" marT="20525" marB="20525" anchor="ctr"/>
                </a:tc>
                <a:tc>
                  <a:txBody>
                    <a:bodyPr/>
                    <a:lstStyle/>
                    <a:p>
                      <a:r>
                        <a:rPr lang="en-US" sz="1600"/>
                        <a:t>Graphics design, artistic tools</a:t>
                      </a:r>
                    </a:p>
                  </a:txBody>
                  <a:tcPr marL="41050" marR="41050" marT="20525" marB="20525" anchor="ctr"/>
                </a:tc>
                <a:extLst>
                  <a:ext uri="{0D108BD9-81ED-4DB2-BD59-A6C34878D82A}">
                    <a16:rowId xmlns="" xmlns:a16="http://schemas.microsoft.com/office/drawing/2014/main" val="481124568"/>
                  </a:ext>
                </a:extLst>
              </a:tr>
              <a:tr h="630663">
                <a:tc>
                  <a:txBody>
                    <a:bodyPr/>
                    <a:lstStyle/>
                    <a:p>
                      <a:r>
                        <a:rPr lang="en-US" sz="1600" b="1"/>
                        <a:t>Lab (CIELAB)</a:t>
                      </a:r>
                      <a:endParaRPr lang="en-US" sz="1600"/>
                    </a:p>
                  </a:txBody>
                  <a:tcPr marL="41050" marR="41050" marT="20525" marB="20525" anchor="ctr"/>
                </a:tc>
                <a:tc>
                  <a:txBody>
                    <a:bodyPr/>
                    <a:lstStyle/>
                    <a:p>
                      <a:r>
                        <a:rPr lang="en-US" sz="1600"/>
                        <a:t>Perceptual</a:t>
                      </a:r>
                    </a:p>
                  </a:txBody>
                  <a:tcPr marL="41050" marR="41050" marT="20525" marB="20525" anchor="ctr"/>
                </a:tc>
                <a:tc>
                  <a:txBody>
                    <a:bodyPr/>
                    <a:lstStyle/>
                    <a:p>
                      <a:r>
                        <a:rPr lang="en-US" sz="1600"/>
                        <a:t>L, a, b</a:t>
                      </a:r>
                    </a:p>
                  </a:txBody>
                  <a:tcPr marL="41050" marR="41050" marT="20525" marB="20525" anchor="ctr"/>
                </a:tc>
                <a:tc>
                  <a:txBody>
                    <a:bodyPr/>
                    <a:lstStyle/>
                    <a:p>
                      <a:r>
                        <a:rPr lang="en-US" sz="1600"/>
                        <a:t>✅ Yes</a:t>
                      </a:r>
                    </a:p>
                  </a:txBody>
                  <a:tcPr marL="41050" marR="41050" marT="20525" marB="20525" anchor="ctr"/>
                </a:tc>
                <a:tc>
                  <a:txBody>
                    <a:bodyPr/>
                    <a:lstStyle/>
                    <a:p>
                      <a:r>
                        <a:rPr lang="en-US" sz="1600"/>
                        <a:t>✅ Yes</a:t>
                      </a:r>
                    </a:p>
                  </a:txBody>
                  <a:tcPr marL="41050" marR="41050" marT="20525" marB="20525" anchor="ctr"/>
                </a:tc>
                <a:tc>
                  <a:txBody>
                    <a:bodyPr/>
                    <a:lstStyle/>
                    <a:p>
                      <a:r>
                        <a:rPr lang="en-US" sz="1600"/>
                        <a:t>❌ No (device-independent)</a:t>
                      </a:r>
                    </a:p>
                  </a:txBody>
                  <a:tcPr marL="41050" marR="41050" marT="20525" marB="20525" anchor="ctr"/>
                </a:tc>
                <a:tc>
                  <a:txBody>
                    <a:bodyPr/>
                    <a:lstStyle/>
                    <a:p>
                      <a:r>
                        <a:rPr lang="en-US" sz="1600"/>
                        <a:t>Image correction, perceptual comparisons</a:t>
                      </a:r>
                    </a:p>
                  </a:txBody>
                  <a:tcPr marL="41050" marR="41050" marT="20525" marB="20525" anchor="ctr"/>
                </a:tc>
                <a:extLst>
                  <a:ext uri="{0D108BD9-81ED-4DB2-BD59-A6C34878D82A}">
                    <a16:rowId xmlns="" xmlns:a16="http://schemas.microsoft.com/office/drawing/2014/main" val="2736160143"/>
                  </a:ext>
                </a:extLst>
              </a:tr>
              <a:tr h="630663">
                <a:tc>
                  <a:txBody>
                    <a:bodyPr/>
                    <a:lstStyle/>
                    <a:p>
                      <a:r>
                        <a:rPr lang="en-US" sz="1600" b="1"/>
                        <a:t>YCbCr</a:t>
                      </a:r>
                      <a:endParaRPr lang="en-US" sz="1600"/>
                    </a:p>
                  </a:txBody>
                  <a:tcPr marL="41050" marR="41050" marT="20525" marB="20525" anchor="ctr"/>
                </a:tc>
                <a:tc>
                  <a:txBody>
                    <a:bodyPr/>
                    <a:lstStyle/>
                    <a:p>
                      <a:r>
                        <a:rPr lang="en-US" sz="1600" dirty="0"/>
                        <a:t>Derived from RGB</a:t>
                      </a:r>
                    </a:p>
                  </a:txBody>
                  <a:tcPr marL="41050" marR="41050" marT="20525" marB="20525" anchor="ctr"/>
                </a:tc>
                <a:tc>
                  <a:txBody>
                    <a:bodyPr/>
                    <a:lstStyle/>
                    <a:p>
                      <a:r>
                        <a:rPr lang="en-US" sz="1600"/>
                        <a:t>Y, Cb, Cr</a:t>
                      </a:r>
                    </a:p>
                  </a:txBody>
                  <a:tcPr marL="41050" marR="41050" marT="20525" marB="20525" anchor="ctr"/>
                </a:tc>
                <a:tc>
                  <a:txBody>
                    <a:bodyPr/>
                    <a:lstStyle/>
                    <a:p>
                      <a:r>
                        <a:rPr lang="en-US" sz="1600"/>
                        <a:t>❌ No</a:t>
                      </a:r>
                    </a:p>
                  </a:txBody>
                  <a:tcPr marL="41050" marR="41050" marT="20525" marB="20525" anchor="ctr"/>
                </a:tc>
                <a:tc>
                  <a:txBody>
                    <a:bodyPr/>
                    <a:lstStyle/>
                    <a:p>
                      <a:r>
                        <a:rPr lang="en-US" sz="1600"/>
                        <a:t>❌ No</a:t>
                      </a:r>
                    </a:p>
                  </a:txBody>
                  <a:tcPr marL="41050" marR="41050" marT="20525" marB="20525" anchor="ctr"/>
                </a:tc>
                <a:tc>
                  <a:txBody>
                    <a:bodyPr/>
                    <a:lstStyle/>
                    <a:p>
                      <a:r>
                        <a:rPr lang="en-US" sz="1600"/>
                        <a:t>✅ Yes</a:t>
                      </a:r>
                    </a:p>
                  </a:txBody>
                  <a:tcPr marL="41050" marR="41050" marT="20525" marB="20525" anchor="ctr"/>
                </a:tc>
                <a:tc>
                  <a:txBody>
                    <a:bodyPr/>
                    <a:lstStyle/>
                    <a:p>
                      <a:r>
                        <a:rPr lang="it-IT" sz="1600" dirty="0"/>
                        <a:t>Video compression (JPEG, MPEG, H.264)</a:t>
                      </a:r>
                    </a:p>
                  </a:txBody>
                  <a:tcPr marL="41050" marR="41050" marT="20525" marB="20525" anchor="ctr"/>
                </a:tc>
                <a:extLst>
                  <a:ext uri="{0D108BD9-81ED-4DB2-BD59-A6C34878D82A}">
                    <a16:rowId xmlns="" xmlns:a16="http://schemas.microsoft.com/office/drawing/2014/main" val="1788869194"/>
                  </a:ext>
                </a:extLst>
              </a:tr>
            </a:tbl>
          </a:graphicData>
        </a:graphic>
      </p:graphicFrame>
    </p:spTree>
    <p:extLst>
      <p:ext uri="{BB962C8B-B14F-4D97-AF65-F5344CB8AC3E}">
        <p14:creationId xmlns:p14="http://schemas.microsoft.com/office/powerpoint/2010/main" val="1754763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Assignment # </a:t>
            </a:r>
            <a:r>
              <a:rPr lang="en-US" dirty="0" smtClean="0"/>
              <a:t>02</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31</a:t>
            </a:fld>
            <a:endParaRPr lang="en-US"/>
          </a:p>
        </p:txBody>
      </p:sp>
      <p:sp>
        <p:nvSpPr>
          <p:cNvPr id="8" name="Rectangle 1">
            <a:extLst>
              <a:ext uri="{FF2B5EF4-FFF2-40B4-BE49-F238E27FC236}">
                <a16:creationId xmlns="" xmlns:a16="http://schemas.microsoft.com/office/drawing/2014/main" id="{671EAEE3-13FA-4907-3BDA-663BC010B551}"/>
              </a:ext>
            </a:extLst>
          </p:cNvPr>
          <p:cNvSpPr>
            <a:spLocks noGrp="1" noChangeArrowheads="1"/>
          </p:cNvSpPr>
          <p:nvPr>
            <p:ph idx="1"/>
          </p:nvPr>
        </p:nvSpPr>
        <p:spPr bwMode="auto">
          <a:xfrm>
            <a:off x="180652" y="1127611"/>
            <a:ext cx="1132640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Deadline: </a:t>
            </a:r>
            <a:r>
              <a:rPr kumimoji="0" lang="en-US" altLang="en-US" sz="2400" b="0" i="0" u="none" strike="noStrike" cap="none" normalizeH="0" baseline="0" dirty="0" smtClean="0">
                <a:ln>
                  <a:noFill/>
                </a:ln>
                <a:solidFill>
                  <a:schemeClr val="tx1"/>
                </a:solidFill>
                <a:effectLst/>
                <a:latin typeface="Arial" panose="020B0604020202020204" pitchFamily="34" charset="0"/>
              </a:rPr>
              <a:t>02 </a:t>
            </a:r>
            <a:r>
              <a:rPr kumimoji="0" lang="en-US" altLang="en-US" sz="2400" b="0" i="0" u="none" strike="noStrike" cap="none" normalizeH="0" baseline="0" dirty="0">
                <a:ln>
                  <a:noFill/>
                </a:ln>
                <a:solidFill>
                  <a:schemeClr val="tx1"/>
                </a:solidFill>
                <a:effectLst/>
                <a:latin typeface="Arial" panose="020B0604020202020204" pitchFamily="34" charset="0"/>
              </a:rPr>
              <a:t>week after this slides presented.</a:t>
            </a:r>
          </a:p>
          <a:p>
            <a:pPr eaLnBrk="0" fontAlgn="base" hangingPunct="0">
              <a:lnSpc>
                <a:spcPct val="150000"/>
              </a:lnSpc>
              <a:spcBef>
                <a:spcPct val="0"/>
              </a:spcBef>
              <a:spcAft>
                <a:spcPct val="0"/>
              </a:spcAft>
            </a:pPr>
            <a:r>
              <a:rPr lang="en-US" altLang="en-US" sz="2400" dirty="0">
                <a:latin typeface="Arial" panose="020B0604020202020204" pitchFamily="34" charset="0"/>
              </a:rPr>
              <a:t>Use the provided code with following tasks:</a:t>
            </a:r>
          </a:p>
          <a:p>
            <a:pPr lvl="1" eaLnBrk="0" fontAlgn="base" hangingPunct="0">
              <a:lnSpc>
                <a:spcPct val="150000"/>
              </a:lnSpc>
              <a:spcBef>
                <a:spcPct val="0"/>
              </a:spcBef>
              <a:spcAft>
                <a:spcPct val="0"/>
              </a:spcAft>
            </a:pPr>
            <a:r>
              <a:rPr kumimoji="0" lang="en-US" altLang="en-US" sz="2000" b="0" i="0" u="none" strike="noStrike" cap="none" normalizeH="0" baseline="0" dirty="0" smtClean="0">
                <a:ln>
                  <a:noFill/>
                </a:ln>
                <a:solidFill>
                  <a:schemeClr val="tx1"/>
                </a:solidFill>
                <a:effectLst/>
                <a:latin typeface="Arial" panose="020B0604020202020204" pitchFamily="34" charset="0"/>
              </a:rPr>
              <a:t>Task 01</a:t>
            </a:r>
            <a:r>
              <a:rPr kumimoji="0" lang="en-US" altLang="en-US" sz="2000" b="0" i="0" u="none" strike="noStrike" cap="none" normalizeH="0" baseline="0" dirty="0">
                <a:ln>
                  <a:noFill/>
                </a:ln>
                <a:solidFill>
                  <a:schemeClr val="tx1"/>
                </a:solidFill>
                <a:effectLst/>
                <a:latin typeface="Arial" panose="020B0604020202020204" pitchFamily="34" charset="0"/>
              </a:rPr>
              <a:t>: For RGB, BGR, HSV, CMYK, </a:t>
            </a:r>
            <a:r>
              <a:rPr kumimoji="0" lang="en-US" altLang="en-US" sz="2000" b="0" i="0" u="none" strike="noStrike" cap="none" normalizeH="0" baseline="0" dirty="0" err="1">
                <a:ln>
                  <a:noFill/>
                </a:ln>
                <a:solidFill>
                  <a:schemeClr val="tx1"/>
                </a:solidFill>
                <a:effectLst/>
                <a:latin typeface="Arial" panose="020B0604020202020204" pitchFamily="34" charset="0"/>
              </a:rPr>
              <a:t>YuYb</a:t>
            </a:r>
            <a:r>
              <a:rPr lang="en-US" altLang="en-US" sz="2000" dirty="0">
                <a:latin typeface="Arial" panose="020B0604020202020204" pitchFamily="34" charset="0"/>
              </a:rPr>
              <a:t>, Lab, show each of the channel from these color spaces separately.</a:t>
            </a:r>
          </a:p>
          <a:p>
            <a:pPr lvl="1" eaLnBrk="0" fontAlgn="base" hangingPunct="0">
              <a:lnSpc>
                <a:spcPct val="150000"/>
              </a:lnSpc>
              <a:spcBef>
                <a:spcPct val="0"/>
              </a:spcBef>
              <a:spcAft>
                <a:spcPct val="0"/>
              </a:spcAft>
            </a:pPr>
            <a:r>
              <a:rPr kumimoji="0" lang="en-US" altLang="en-US" sz="2000" b="0" i="0" u="none" strike="noStrike" cap="none" normalizeH="0" baseline="0" dirty="0" smtClean="0">
                <a:ln>
                  <a:noFill/>
                </a:ln>
                <a:solidFill>
                  <a:schemeClr val="tx1"/>
                </a:solidFill>
                <a:effectLst/>
                <a:latin typeface="Arial" panose="020B0604020202020204" pitchFamily="34" charset="0"/>
              </a:rPr>
              <a:t>Task 02</a:t>
            </a:r>
            <a:r>
              <a:rPr kumimoji="0" lang="en-US" altLang="en-US" sz="2000" b="0" i="0" u="none" strike="noStrike" cap="none" normalizeH="0" baseline="0" dirty="0">
                <a:ln>
                  <a:noFill/>
                </a:ln>
                <a:solidFill>
                  <a:schemeClr val="tx1"/>
                </a:solidFill>
                <a:effectLst/>
                <a:latin typeface="Arial" panose="020B0604020202020204" pitchFamily="34" charset="0"/>
              </a:rPr>
              <a:t>: For the above color spaces, remove the brightness channe</a:t>
            </a:r>
            <a:r>
              <a:rPr lang="en-US" altLang="en-US" sz="2000" dirty="0">
                <a:latin typeface="Arial" panose="020B0604020202020204" pitchFamily="34" charset="0"/>
              </a:rPr>
              <a:t>l and show the image without brightness.</a:t>
            </a:r>
          </a:p>
          <a:p>
            <a:pPr eaLnBrk="0" fontAlgn="base" hangingPunct="0">
              <a:lnSpc>
                <a:spcPct val="150000"/>
              </a:lnSpc>
              <a:spcBef>
                <a:spcPct val="0"/>
              </a:spcBef>
              <a:spcAft>
                <a:spcPct val="0"/>
              </a:spcAft>
            </a:pPr>
            <a:r>
              <a:rPr lang="en-US" altLang="en-US" sz="2400" dirty="0">
                <a:latin typeface="Arial" panose="020B0604020202020204" pitchFamily="34" charset="0"/>
              </a:rPr>
              <a:t>Marks: 01</a:t>
            </a:r>
          </a:p>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No extension of de</a:t>
            </a:r>
            <a:r>
              <a:rPr lang="en-US" altLang="en-US" sz="2400" dirty="0">
                <a:latin typeface="Arial" panose="020B0604020202020204" pitchFamily="34" charset="0"/>
              </a:rPr>
              <a:t>adline!</a:t>
            </a:r>
          </a:p>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Late submission</a:t>
            </a:r>
            <a:r>
              <a:rPr lang="en-US" altLang="en-US" sz="2400" dirty="0">
                <a:latin typeface="Arial" panose="020B0604020202020204" pitchFamily="34" charset="0"/>
              </a:rPr>
              <a:t>s will get zero marks.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50000"/>
              </a:lnSpc>
              <a:spcBef>
                <a:spcPct val="0"/>
              </a:spcBef>
              <a:spcAft>
                <a:spcPct val="0"/>
              </a:spcAf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7855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Image filtering</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32</a:t>
            </a:fld>
            <a:endParaRPr lang="en-US"/>
          </a:p>
        </p:txBody>
      </p:sp>
      <p:sp>
        <p:nvSpPr>
          <p:cNvPr id="8" name="Rectangle 1">
            <a:extLst>
              <a:ext uri="{FF2B5EF4-FFF2-40B4-BE49-F238E27FC236}">
                <a16:creationId xmlns="" xmlns:a16="http://schemas.microsoft.com/office/drawing/2014/main" id="{671EAEE3-13FA-4907-3BDA-663BC010B551}"/>
              </a:ext>
            </a:extLst>
          </p:cNvPr>
          <p:cNvSpPr>
            <a:spLocks noGrp="1" noChangeArrowheads="1"/>
          </p:cNvSpPr>
          <p:nvPr>
            <p:ph idx="1"/>
          </p:nvPr>
        </p:nvSpPr>
        <p:spPr bwMode="auto">
          <a:xfrm>
            <a:off x="301232" y="1402153"/>
            <a:ext cx="11326403"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400" dirty="0">
                <a:latin typeface="Arial" panose="020B0604020202020204" pitchFamily="34" charset="0"/>
              </a:rPr>
              <a:t>Image filtering is the process of </a:t>
            </a:r>
            <a:r>
              <a:rPr lang="en-US" altLang="en-US" sz="2400" b="1" dirty="0">
                <a:latin typeface="Arial" panose="020B0604020202020204" pitchFamily="34" charset="0"/>
              </a:rPr>
              <a:t>modifying or enhancing </a:t>
            </a:r>
            <a:r>
              <a:rPr lang="en-US" altLang="en-US" sz="2400" dirty="0">
                <a:latin typeface="Arial" panose="020B0604020202020204" pitchFamily="34" charset="0"/>
              </a:rPr>
              <a:t>an image by </a:t>
            </a:r>
            <a:r>
              <a:rPr lang="en-US" altLang="en-US" sz="2400" b="1" dirty="0">
                <a:latin typeface="Arial" panose="020B0604020202020204" pitchFamily="34" charset="0"/>
              </a:rPr>
              <a:t>manipulating pixel values</a:t>
            </a:r>
            <a:r>
              <a:rPr lang="en-US" altLang="en-US" sz="2400" dirty="0">
                <a:latin typeface="Arial" panose="020B0604020202020204" pitchFamily="34" charset="0"/>
              </a:rPr>
              <a:t> based on a specific operation or mathematical rule</a:t>
            </a:r>
            <a:r>
              <a:rPr lang="en-US" altLang="en-US" sz="2400" dirty="0" smtClean="0">
                <a:latin typeface="Arial" panose="020B0604020202020204" pitchFamily="34" charset="0"/>
              </a:rPr>
              <a:t>.</a:t>
            </a:r>
          </a:p>
          <a:p>
            <a:pPr eaLnBrk="0" fontAlgn="base" hangingPunct="0">
              <a:lnSpc>
                <a:spcPct val="150000"/>
              </a:lnSpc>
              <a:spcBef>
                <a:spcPct val="0"/>
              </a:spcBef>
              <a:spcAft>
                <a:spcPct val="0"/>
              </a:spcAft>
            </a:pPr>
            <a:r>
              <a:rPr lang="en-US" altLang="en-US" sz="2400" dirty="0" smtClean="0">
                <a:latin typeface="Arial" panose="020B0604020202020204" pitchFamily="34" charset="0"/>
              </a:rPr>
              <a:t>It </a:t>
            </a:r>
            <a:r>
              <a:rPr lang="en-US" altLang="en-US" sz="2400" dirty="0">
                <a:latin typeface="Arial" panose="020B0604020202020204" pitchFamily="34" charset="0"/>
              </a:rPr>
              <a:t>typically involves applying a filter (or kernel) to an image to achieve a desired effect</a:t>
            </a:r>
            <a:r>
              <a:rPr lang="en-US" altLang="en-US" sz="2400" dirty="0" smtClean="0">
                <a:latin typeface="Arial" panose="020B0604020202020204" pitchFamily="34" charset="0"/>
              </a:rPr>
              <a:t>.</a:t>
            </a:r>
          </a:p>
          <a:p>
            <a:pPr eaLnBrk="0" fontAlgn="base" hangingPunct="0">
              <a:lnSpc>
                <a:spcPct val="150000"/>
              </a:lnSpc>
              <a:spcBef>
                <a:spcPct val="0"/>
              </a:spcBef>
              <a:spcAft>
                <a:spcPct val="0"/>
              </a:spcAft>
            </a:pPr>
            <a:r>
              <a:rPr lang="en-US" altLang="en-US" sz="2400" b="1" dirty="0" smtClean="0">
                <a:latin typeface="Arial" panose="020B0604020202020204" pitchFamily="34" charset="0"/>
              </a:rPr>
              <a:t>Filter </a:t>
            </a:r>
            <a:r>
              <a:rPr lang="en-US" altLang="en-US" sz="2400" b="1" dirty="0">
                <a:latin typeface="Arial" panose="020B0604020202020204" pitchFamily="34" charset="0"/>
              </a:rPr>
              <a:t>= small matrix (kernel) </a:t>
            </a:r>
            <a:r>
              <a:rPr lang="en-US" altLang="en-US" sz="2400" dirty="0">
                <a:latin typeface="Arial" panose="020B0604020202020204" pitchFamily="34" charset="0"/>
              </a:rPr>
              <a:t>applied to an </a:t>
            </a:r>
            <a:r>
              <a:rPr lang="en-US" altLang="en-US" sz="2400" dirty="0" smtClean="0">
                <a:latin typeface="Arial" panose="020B0604020202020204" pitchFamily="34" charset="0"/>
              </a:rPr>
              <a:t>image</a:t>
            </a:r>
          </a:p>
          <a:p>
            <a:pPr eaLnBrk="0" fontAlgn="base" hangingPunct="0">
              <a:lnSpc>
                <a:spcPct val="150000"/>
              </a:lnSpc>
              <a:spcBef>
                <a:spcPct val="0"/>
              </a:spcBef>
              <a:spcAft>
                <a:spcPct val="0"/>
              </a:spcAft>
            </a:pPr>
            <a:r>
              <a:rPr lang="en-US" altLang="en-US" sz="2400" dirty="0" smtClean="0">
                <a:latin typeface="Arial" panose="020B0604020202020204" pitchFamily="34" charset="0"/>
              </a:rPr>
              <a:t>Used </a:t>
            </a:r>
            <a:r>
              <a:rPr lang="en-US" altLang="en-US" sz="2400" dirty="0">
                <a:latin typeface="Arial" panose="020B0604020202020204" pitchFamily="34" charset="0"/>
              </a:rPr>
              <a:t>to emphasize or suppress certain </a:t>
            </a:r>
            <a:r>
              <a:rPr lang="en-US" altLang="en-US" sz="2400" dirty="0" smtClean="0">
                <a:latin typeface="Arial" panose="020B0604020202020204" pitchFamily="34" charset="0"/>
              </a:rPr>
              <a:t>features, e.g., Smoothing</a:t>
            </a:r>
            <a:r>
              <a:rPr lang="en-US" altLang="en-US" sz="2400" dirty="0">
                <a:latin typeface="Arial" panose="020B0604020202020204" pitchFamily="34" charset="0"/>
              </a:rPr>
              <a:t>, sharpening, edge detection, </a:t>
            </a:r>
            <a:r>
              <a:rPr lang="en-US" altLang="en-US" sz="2400" dirty="0" err="1">
                <a:latin typeface="Arial" panose="020B0604020202020204" pitchFamily="34" charset="0"/>
              </a:rPr>
              <a:t>denoising</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1175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Image filtering</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33</a:t>
            </a:fld>
            <a:endParaRPr lang="en-US"/>
          </a:p>
        </p:txBody>
      </p:sp>
      <p:sp>
        <p:nvSpPr>
          <p:cNvPr id="8" name="Rectangle 1">
            <a:extLst>
              <a:ext uri="{FF2B5EF4-FFF2-40B4-BE49-F238E27FC236}">
                <a16:creationId xmlns="" xmlns:a16="http://schemas.microsoft.com/office/drawing/2014/main" id="{671EAEE3-13FA-4907-3BDA-663BC010B551}"/>
              </a:ext>
            </a:extLst>
          </p:cNvPr>
          <p:cNvSpPr>
            <a:spLocks noGrp="1" noChangeArrowheads="1"/>
          </p:cNvSpPr>
          <p:nvPr>
            <p:ph idx="1"/>
          </p:nvPr>
        </p:nvSpPr>
        <p:spPr bwMode="auto">
          <a:xfrm>
            <a:off x="250992" y="1286274"/>
            <a:ext cx="7013968"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400" dirty="0">
                <a:latin typeface="Arial" panose="020B0604020202020204" pitchFamily="34" charset="0"/>
              </a:rPr>
              <a:t>Purpose &amp; Significance</a:t>
            </a:r>
            <a:r>
              <a:rPr lang="en-US" altLang="en-US" sz="2400" dirty="0" smtClean="0">
                <a:latin typeface="Arial" panose="020B0604020202020204" pitchFamily="34" charset="0"/>
              </a:rPr>
              <a:t>:</a:t>
            </a:r>
          </a:p>
          <a:p>
            <a:pPr lvl="1" eaLnBrk="0" fontAlgn="base" hangingPunct="0">
              <a:lnSpc>
                <a:spcPct val="150000"/>
              </a:lnSpc>
              <a:spcBef>
                <a:spcPct val="0"/>
              </a:spcBef>
              <a:spcAft>
                <a:spcPct val="0"/>
              </a:spcAft>
            </a:pPr>
            <a:r>
              <a:rPr lang="en-US" altLang="en-US" sz="2000" b="1" dirty="0" smtClean="0">
                <a:latin typeface="Arial" panose="020B0604020202020204" pitchFamily="34" charset="0"/>
              </a:rPr>
              <a:t>Pre-processing</a:t>
            </a:r>
            <a:r>
              <a:rPr lang="en-US" altLang="en-US" sz="2000" dirty="0">
                <a:latin typeface="Arial" panose="020B0604020202020204" pitchFamily="34" charset="0"/>
              </a:rPr>
              <a:t>: Prepares images for further analysis (e.g., segmentation, object detection</a:t>
            </a:r>
            <a:r>
              <a:rPr lang="en-US" altLang="en-US" sz="2000" dirty="0" smtClean="0">
                <a:latin typeface="Arial" panose="020B0604020202020204" pitchFamily="34" charset="0"/>
              </a:rPr>
              <a:t>)</a:t>
            </a:r>
          </a:p>
          <a:p>
            <a:pPr lvl="1" eaLnBrk="0" fontAlgn="base" hangingPunct="0">
              <a:lnSpc>
                <a:spcPct val="150000"/>
              </a:lnSpc>
              <a:spcBef>
                <a:spcPct val="0"/>
              </a:spcBef>
              <a:spcAft>
                <a:spcPct val="0"/>
              </a:spcAft>
            </a:pPr>
            <a:r>
              <a:rPr lang="en-US" altLang="en-US" sz="2000" b="1" dirty="0" smtClean="0">
                <a:latin typeface="Arial" panose="020B0604020202020204" pitchFamily="34" charset="0"/>
              </a:rPr>
              <a:t>Noise </a:t>
            </a:r>
            <a:r>
              <a:rPr lang="en-US" altLang="en-US" sz="2000" b="1" dirty="0">
                <a:latin typeface="Arial" panose="020B0604020202020204" pitchFamily="34" charset="0"/>
              </a:rPr>
              <a:t>Reduction</a:t>
            </a:r>
            <a:r>
              <a:rPr lang="en-US" altLang="en-US" sz="2000" dirty="0">
                <a:latin typeface="Arial" panose="020B0604020202020204" pitchFamily="34" charset="0"/>
              </a:rPr>
              <a:t>: Improves image quality by removing unwanted </a:t>
            </a:r>
            <a:r>
              <a:rPr lang="en-US" altLang="en-US" sz="2000" dirty="0" smtClean="0">
                <a:latin typeface="Arial" panose="020B0604020202020204" pitchFamily="34" charset="0"/>
              </a:rPr>
              <a:t>variations</a:t>
            </a:r>
          </a:p>
          <a:p>
            <a:pPr lvl="1" eaLnBrk="0" fontAlgn="base" hangingPunct="0">
              <a:lnSpc>
                <a:spcPct val="150000"/>
              </a:lnSpc>
              <a:spcBef>
                <a:spcPct val="0"/>
              </a:spcBef>
              <a:spcAft>
                <a:spcPct val="0"/>
              </a:spcAft>
            </a:pPr>
            <a:r>
              <a:rPr lang="en-US" altLang="en-US" sz="2000" b="1" dirty="0" smtClean="0">
                <a:latin typeface="Arial" panose="020B0604020202020204" pitchFamily="34" charset="0"/>
              </a:rPr>
              <a:t>Feature </a:t>
            </a:r>
            <a:r>
              <a:rPr lang="en-US" altLang="en-US" sz="2000" b="1" dirty="0">
                <a:latin typeface="Arial" panose="020B0604020202020204" pitchFamily="34" charset="0"/>
              </a:rPr>
              <a:t>Enhancement</a:t>
            </a:r>
            <a:r>
              <a:rPr lang="en-US" altLang="en-US" sz="2000" dirty="0">
                <a:latin typeface="Arial" panose="020B0604020202020204" pitchFamily="34" charset="0"/>
              </a:rPr>
              <a:t>: Highlights specific patterns or structures (e.g., edges</a:t>
            </a:r>
            <a:r>
              <a:rPr lang="en-US" altLang="en-US" sz="2000" dirty="0" smtClean="0">
                <a:latin typeface="Arial" panose="020B0604020202020204" pitchFamily="34" charset="0"/>
              </a:rPr>
              <a:t>)</a:t>
            </a:r>
          </a:p>
          <a:p>
            <a:pPr lvl="1" eaLnBrk="0" fontAlgn="base" hangingPunct="0">
              <a:lnSpc>
                <a:spcPct val="150000"/>
              </a:lnSpc>
              <a:spcBef>
                <a:spcPct val="0"/>
              </a:spcBef>
              <a:spcAft>
                <a:spcPct val="0"/>
              </a:spcAft>
            </a:pPr>
            <a:r>
              <a:rPr lang="en-US" altLang="en-US" sz="2000" b="1" dirty="0" smtClean="0">
                <a:latin typeface="Arial" panose="020B0604020202020204" pitchFamily="34" charset="0"/>
              </a:rPr>
              <a:t>Compression</a:t>
            </a:r>
            <a:r>
              <a:rPr lang="en-US" altLang="en-US" sz="2000" dirty="0">
                <a:latin typeface="Arial" panose="020B0604020202020204" pitchFamily="34" charset="0"/>
              </a:rPr>
              <a:t>: Helps in reducing image data for efficient storage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7728543" y="1125188"/>
            <a:ext cx="4463457" cy="3344967"/>
          </a:xfrm>
          <a:prstGeom prst="rect">
            <a:avLst/>
          </a:prstGeom>
        </p:spPr>
      </p:pic>
      <p:pic>
        <p:nvPicPr>
          <p:cNvPr id="4" name="Picture 3"/>
          <p:cNvPicPr>
            <a:picLocks noChangeAspect="1"/>
          </p:cNvPicPr>
          <p:nvPr/>
        </p:nvPicPr>
        <p:blipFill>
          <a:blip r:embed="rId3"/>
          <a:stretch>
            <a:fillRect/>
          </a:stretch>
        </p:blipFill>
        <p:spPr>
          <a:xfrm>
            <a:off x="7728543" y="4671112"/>
            <a:ext cx="3019425" cy="1484281"/>
          </a:xfrm>
          <a:prstGeom prst="rect">
            <a:avLst/>
          </a:prstGeom>
        </p:spPr>
      </p:pic>
    </p:spTree>
    <p:extLst>
      <p:ext uri="{BB962C8B-B14F-4D97-AF65-F5344CB8AC3E}">
        <p14:creationId xmlns:p14="http://schemas.microsoft.com/office/powerpoint/2010/main" val="486246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36340" y="3502814"/>
            <a:ext cx="4784797" cy="2853536"/>
          </a:xfrm>
          <a:prstGeom prst="rect">
            <a:avLst/>
          </a:prstGeom>
        </p:spPr>
      </p:pic>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Classification of Image Filtering</a:t>
            </a:r>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34</a:t>
            </a:fld>
            <a:endParaRPr lang="en-US"/>
          </a:p>
        </p:txBody>
      </p:sp>
      <p:sp>
        <p:nvSpPr>
          <p:cNvPr id="8" name="Rectangle 1">
            <a:extLst>
              <a:ext uri="{FF2B5EF4-FFF2-40B4-BE49-F238E27FC236}">
                <a16:creationId xmlns="" xmlns:a16="http://schemas.microsoft.com/office/drawing/2014/main" id="{671EAEE3-13FA-4907-3BDA-663BC010B551}"/>
              </a:ext>
            </a:extLst>
          </p:cNvPr>
          <p:cNvSpPr>
            <a:spLocks noGrp="1" noChangeArrowheads="1"/>
          </p:cNvSpPr>
          <p:nvPr>
            <p:ph idx="1"/>
          </p:nvPr>
        </p:nvSpPr>
        <p:spPr bwMode="auto">
          <a:xfrm>
            <a:off x="180652" y="1266115"/>
            <a:ext cx="11326403"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400" dirty="0">
                <a:latin typeface="Arial" panose="020B0604020202020204" pitchFamily="34" charset="0"/>
              </a:rPr>
              <a:t>Filters can be classified by</a:t>
            </a:r>
            <a:r>
              <a:rPr lang="en-US" altLang="en-US" sz="2400" dirty="0" smtClean="0">
                <a:latin typeface="Arial" panose="020B0604020202020204" pitchFamily="34" charset="0"/>
              </a:rPr>
              <a:t>:</a:t>
            </a:r>
          </a:p>
          <a:p>
            <a:pPr lvl="1" eaLnBrk="0" fontAlgn="base" hangingPunct="0">
              <a:lnSpc>
                <a:spcPct val="150000"/>
              </a:lnSpc>
              <a:spcBef>
                <a:spcPct val="0"/>
              </a:spcBef>
              <a:spcAft>
                <a:spcPct val="0"/>
              </a:spcAft>
            </a:pPr>
            <a:r>
              <a:rPr lang="en-US" altLang="en-US" sz="2000" b="1" dirty="0" smtClean="0">
                <a:latin typeface="Arial" panose="020B0604020202020204" pitchFamily="34" charset="0"/>
              </a:rPr>
              <a:t>Domain</a:t>
            </a:r>
            <a:r>
              <a:rPr lang="en-US" altLang="en-US" sz="2000" dirty="0">
                <a:latin typeface="Arial" panose="020B0604020202020204" pitchFamily="34" charset="0"/>
              </a:rPr>
              <a:t>: How and where the filter is </a:t>
            </a:r>
            <a:r>
              <a:rPr lang="en-US" altLang="en-US" sz="2000" dirty="0" smtClean="0">
                <a:latin typeface="Arial" panose="020B0604020202020204" pitchFamily="34" charset="0"/>
              </a:rPr>
              <a:t>applied</a:t>
            </a:r>
          </a:p>
          <a:p>
            <a:pPr lvl="1" eaLnBrk="0" fontAlgn="base" hangingPunct="0">
              <a:lnSpc>
                <a:spcPct val="150000"/>
              </a:lnSpc>
              <a:spcBef>
                <a:spcPct val="0"/>
              </a:spcBef>
              <a:spcAft>
                <a:spcPct val="0"/>
              </a:spcAft>
            </a:pPr>
            <a:r>
              <a:rPr lang="en-US" altLang="en-US" sz="2000" b="1" dirty="0" smtClean="0">
                <a:latin typeface="Arial" panose="020B0604020202020204" pitchFamily="34" charset="0"/>
              </a:rPr>
              <a:t>Operation </a:t>
            </a:r>
            <a:r>
              <a:rPr lang="en-US" altLang="en-US" sz="2000" b="1" dirty="0">
                <a:latin typeface="Arial" panose="020B0604020202020204" pitchFamily="34" charset="0"/>
              </a:rPr>
              <a:t>Type</a:t>
            </a:r>
            <a:r>
              <a:rPr lang="en-US" altLang="en-US" sz="2000" dirty="0">
                <a:latin typeface="Arial" panose="020B0604020202020204" pitchFamily="34" charset="0"/>
              </a:rPr>
              <a:t>: The mathematical nature of the </a:t>
            </a:r>
            <a:r>
              <a:rPr lang="en-US" altLang="en-US" sz="2000" dirty="0" smtClean="0">
                <a:latin typeface="Arial" panose="020B0604020202020204" pitchFamily="34" charset="0"/>
              </a:rPr>
              <a:t>filter</a:t>
            </a:r>
          </a:p>
          <a:p>
            <a:pPr eaLnBrk="0" fontAlgn="base" hangingPunct="0">
              <a:lnSpc>
                <a:spcPct val="150000"/>
              </a:lnSpc>
              <a:spcBef>
                <a:spcPct val="0"/>
              </a:spcBef>
              <a:spcAft>
                <a:spcPct val="0"/>
              </a:spcAft>
            </a:pPr>
            <a:r>
              <a:rPr lang="en-US" altLang="en-US" sz="2400" dirty="0">
                <a:latin typeface="Arial" panose="020B0604020202020204" pitchFamily="34" charset="0"/>
              </a:rPr>
              <a:t>Two Major Domains</a:t>
            </a:r>
            <a:r>
              <a:rPr lang="en-US" altLang="en-US" sz="2400" dirty="0" smtClean="0">
                <a:latin typeface="Arial" panose="020B0604020202020204" pitchFamily="34" charset="0"/>
              </a:rPr>
              <a:t>:</a:t>
            </a:r>
          </a:p>
          <a:p>
            <a:pPr lvl="1" eaLnBrk="0" fontAlgn="base" hangingPunct="0">
              <a:lnSpc>
                <a:spcPct val="150000"/>
              </a:lnSpc>
              <a:spcBef>
                <a:spcPct val="0"/>
              </a:spcBef>
              <a:spcAft>
                <a:spcPct val="0"/>
              </a:spcAft>
            </a:pPr>
            <a:r>
              <a:rPr lang="en-US" altLang="en-US" sz="2000" b="1" dirty="0">
                <a:latin typeface="Arial" panose="020B0604020202020204" pitchFamily="34" charset="0"/>
              </a:rPr>
              <a:t>Spatial Domain </a:t>
            </a:r>
            <a:r>
              <a:rPr lang="en-US" altLang="en-US" sz="2000" b="1" dirty="0" smtClean="0">
                <a:latin typeface="Arial" panose="020B0604020202020204" pitchFamily="34" charset="0"/>
              </a:rPr>
              <a:t>Filtering</a:t>
            </a:r>
          </a:p>
          <a:p>
            <a:pPr lvl="2" eaLnBrk="0" fontAlgn="base" hangingPunct="0">
              <a:lnSpc>
                <a:spcPct val="150000"/>
              </a:lnSpc>
              <a:spcBef>
                <a:spcPct val="0"/>
              </a:spcBef>
              <a:spcAft>
                <a:spcPct val="0"/>
              </a:spcAft>
            </a:pPr>
            <a:r>
              <a:rPr lang="en-US" altLang="en-US" sz="1600" dirty="0">
                <a:latin typeface="Arial" panose="020B0604020202020204" pitchFamily="34" charset="0"/>
              </a:rPr>
              <a:t>Operate directly on pixel </a:t>
            </a:r>
            <a:r>
              <a:rPr lang="en-US" altLang="en-US" sz="1600" dirty="0" smtClean="0">
                <a:latin typeface="Arial" panose="020B0604020202020204" pitchFamily="34" charset="0"/>
              </a:rPr>
              <a:t>values</a:t>
            </a:r>
          </a:p>
          <a:p>
            <a:pPr lvl="2" eaLnBrk="0" fontAlgn="base" hangingPunct="0">
              <a:lnSpc>
                <a:spcPct val="150000"/>
              </a:lnSpc>
              <a:spcBef>
                <a:spcPct val="0"/>
              </a:spcBef>
              <a:spcAft>
                <a:spcPct val="0"/>
              </a:spcAft>
            </a:pPr>
            <a:r>
              <a:rPr lang="en-US" altLang="en-US" sz="1600" dirty="0" smtClean="0">
                <a:latin typeface="Arial" panose="020B0604020202020204" pitchFamily="34" charset="0"/>
              </a:rPr>
              <a:t>Use </a:t>
            </a:r>
            <a:r>
              <a:rPr lang="en-US" altLang="en-US" sz="1600" dirty="0">
                <a:latin typeface="Arial" panose="020B0604020202020204" pitchFamily="34" charset="0"/>
              </a:rPr>
              <a:t>kernels or neighborhood operations</a:t>
            </a:r>
          </a:p>
          <a:p>
            <a:pPr lvl="1" eaLnBrk="0" fontAlgn="base" hangingPunct="0">
              <a:lnSpc>
                <a:spcPct val="150000"/>
              </a:lnSpc>
              <a:spcBef>
                <a:spcPct val="0"/>
              </a:spcBef>
              <a:spcAft>
                <a:spcPct val="0"/>
              </a:spcAft>
            </a:pPr>
            <a:r>
              <a:rPr lang="en-US" altLang="en-US" sz="2000" b="1" dirty="0">
                <a:latin typeface="Arial" panose="020B0604020202020204" pitchFamily="34" charset="0"/>
              </a:rPr>
              <a:t>Frequency Domain </a:t>
            </a:r>
            <a:r>
              <a:rPr lang="en-US" altLang="en-US" sz="2000" b="1" dirty="0" smtClean="0">
                <a:latin typeface="Arial" panose="020B0604020202020204" pitchFamily="34" charset="0"/>
              </a:rPr>
              <a:t>Filtering</a:t>
            </a:r>
          </a:p>
          <a:p>
            <a:pPr lvl="2" eaLnBrk="0" fontAlgn="base" hangingPunct="0">
              <a:lnSpc>
                <a:spcPct val="150000"/>
              </a:lnSpc>
              <a:spcBef>
                <a:spcPct val="0"/>
              </a:spcBef>
              <a:spcAft>
                <a:spcPct val="0"/>
              </a:spcAft>
            </a:pPr>
            <a:r>
              <a:rPr lang="en-US" altLang="en-US" sz="1600" dirty="0">
                <a:latin typeface="Arial" panose="020B0604020202020204" pitchFamily="34" charset="0"/>
              </a:rPr>
              <a:t>Operate on frequency representation of the image (</a:t>
            </a:r>
            <a:r>
              <a:rPr lang="en-US" altLang="en-US" sz="1600" b="1" dirty="0">
                <a:latin typeface="Arial" panose="020B0604020202020204" pitchFamily="34" charset="0"/>
              </a:rPr>
              <a:t>Fourier transform</a:t>
            </a:r>
            <a:r>
              <a:rPr lang="en-US" altLang="en-US" sz="1600" dirty="0" smtClean="0">
                <a:latin typeface="Arial" panose="020B0604020202020204" pitchFamily="34" charset="0"/>
              </a:rPr>
              <a:t>)</a:t>
            </a:r>
          </a:p>
          <a:p>
            <a:pPr lvl="2" eaLnBrk="0" fontAlgn="base" hangingPunct="0">
              <a:lnSpc>
                <a:spcPct val="150000"/>
              </a:lnSpc>
              <a:spcBef>
                <a:spcPct val="0"/>
              </a:spcBef>
              <a:spcAft>
                <a:spcPct val="0"/>
              </a:spcAft>
            </a:pPr>
            <a:r>
              <a:rPr lang="en-US" altLang="en-US" sz="1600" dirty="0" smtClean="0">
                <a:latin typeface="Arial" panose="020B0604020202020204" pitchFamily="34" charset="0"/>
              </a:rPr>
              <a:t>Modify </a:t>
            </a:r>
            <a:r>
              <a:rPr lang="en-US" altLang="en-US" sz="1600" dirty="0">
                <a:latin typeface="Arial" panose="020B0604020202020204" pitchFamily="34" charset="0"/>
              </a:rPr>
              <a:t>frequency components</a:t>
            </a:r>
            <a:endParaRPr lang="en-US" altLang="en-US" sz="1600" dirty="0" smtClean="0">
              <a:latin typeface="Arial" panose="020B0604020202020204" pitchFamily="34" charset="0"/>
            </a:endParaRPr>
          </a:p>
          <a:p>
            <a:pPr lvl="1" eaLnBrk="0" fontAlgn="base" hangingPunct="0">
              <a:lnSpc>
                <a:spcPct val="150000"/>
              </a:lnSpc>
              <a:spcBef>
                <a:spcPct val="0"/>
              </a:spcBef>
              <a:spcAft>
                <a:spcPct val="0"/>
              </a:spcAft>
            </a:pPr>
            <a:endParaRPr lang="en-US" altLang="en-US" sz="2000" dirty="0">
              <a:latin typeface="Arial" panose="020B0604020202020204" pitchFamily="34" charset="0"/>
            </a:endParaRPr>
          </a:p>
        </p:txBody>
      </p:sp>
      <p:pic>
        <p:nvPicPr>
          <p:cNvPr id="3" name="Picture 2"/>
          <p:cNvPicPr>
            <a:picLocks noChangeAspect="1"/>
          </p:cNvPicPr>
          <p:nvPr/>
        </p:nvPicPr>
        <p:blipFill>
          <a:blip r:embed="rId3"/>
          <a:stretch>
            <a:fillRect/>
          </a:stretch>
        </p:blipFill>
        <p:spPr>
          <a:xfrm>
            <a:off x="7473803" y="1085317"/>
            <a:ext cx="4718197" cy="2314587"/>
          </a:xfrm>
          <a:prstGeom prst="rect">
            <a:avLst/>
          </a:prstGeom>
        </p:spPr>
      </p:pic>
    </p:spTree>
    <p:extLst>
      <p:ext uri="{BB962C8B-B14F-4D97-AF65-F5344CB8AC3E}">
        <p14:creationId xmlns:p14="http://schemas.microsoft.com/office/powerpoint/2010/main" val="870575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Classification of Image Filtering</a:t>
            </a:r>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35</a:t>
            </a:fld>
            <a:endParaRPr lang="en-US"/>
          </a:p>
        </p:txBody>
      </p:sp>
      <p:sp>
        <p:nvSpPr>
          <p:cNvPr id="8" name="Rectangle 1">
            <a:extLst>
              <a:ext uri="{FF2B5EF4-FFF2-40B4-BE49-F238E27FC236}">
                <a16:creationId xmlns="" xmlns:a16="http://schemas.microsoft.com/office/drawing/2014/main" id="{671EAEE3-13FA-4907-3BDA-663BC010B551}"/>
              </a:ext>
            </a:extLst>
          </p:cNvPr>
          <p:cNvSpPr>
            <a:spLocks noGrp="1" noChangeArrowheads="1"/>
          </p:cNvSpPr>
          <p:nvPr>
            <p:ph idx="1"/>
          </p:nvPr>
        </p:nvSpPr>
        <p:spPr bwMode="auto">
          <a:xfrm>
            <a:off x="180652" y="1035282"/>
            <a:ext cx="11326403"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400" dirty="0" smtClean="0">
                <a:latin typeface="Arial" panose="020B0604020202020204" pitchFamily="34" charset="0"/>
              </a:rPr>
              <a:t>Filters Based </a:t>
            </a:r>
            <a:r>
              <a:rPr lang="en-US" altLang="en-US" sz="2400" dirty="0">
                <a:latin typeface="Arial" panose="020B0604020202020204" pitchFamily="34" charset="0"/>
              </a:rPr>
              <a:t>on Operation </a:t>
            </a:r>
            <a:r>
              <a:rPr lang="en-US" altLang="en-US" sz="2400" dirty="0" smtClean="0">
                <a:latin typeface="Arial" panose="020B0604020202020204" pitchFamily="34" charset="0"/>
              </a:rPr>
              <a:t>Type</a:t>
            </a:r>
          </a:p>
          <a:p>
            <a:pPr lvl="1" eaLnBrk="0" fontAlgn="base" hangingPunct="0">
              <a:lnSpc>
                <a:spcPct val="150000"/>
              </a:lnSpc>
              <a:spcBef>
                <a:spcPct val="0"/>
              </a:spcBef>
              <a:spcAft>
                <a:spcPct val="0"/>
              </a:spcAft>
            </a:pPr>
            <a:r>
              <a:rPr lang="en-US" altLang="en-US" sz="2000" b="1" dirty="0" smtClean="0">
                <a:latin typeface="Arial" panose="020B0604020202020204" pitchFamily="34" charset="0"/>
              </a:rPr>
              <a:t>Linear Filters</a:t>
            </a:r>
          </a:p>
          <a:p>
            <a:pPr lvl="2" eaLnBrk="0" fontAlgn="base" hangingPunct="0">
              <a:lnSpc>
                <a:spcPct val="150000"/>
              </a:lnSpc>
              <a:spcBef>
                <a:spcPct val="0"/>
              </a:spcBef>
              <a:spcAft>
                <a:spcPct val="0"/>
              </a:spcAft>
            </a:pPr>
            <a:r>
              <a:rPr lang="en-US" altLang="en-US" sz="1600" dirty="0" smtClean="0">
                <a:latin typeface="Arial" panose="020B0604020202020204" pitchFamily="34" charset="0"/>
              </a:rPr>
              <a:t>Output </a:t>
            </a:r>
            <a:r>
              <a:rPr lang="en-US" altLang="en-US" sz="1600" dirty="0">
                <a:latin typeface="Arial" panose="020B0604020202020204" pitchFamily="34" charset="0"/>
              </a:rPr>
              <a:t>pixel is a </a:t>
            </a:r>
            <a:r>
              <a:rPr lang="en-US" altLang="en-US" sz="1600" b="1" dirty="0">
                <a:latin typeface="Arial" panose="020B0604020202020204" pitchFamily="34" charset="0"/>
              </a:rPr>
              <a:t>linear combination of input </a:t>
            </a:r>
            <a:r>
              <a:rPr lang="en-US" altLang="en-US" sz="1600" b="1" dirty="0" smtClean="0">
                <a:latin typeface="Arial" panose="020B0604020202020204" pitchFamily="34" charset="0"/>
              </a:rPr>
              <a:t>pixels </a:t>
            </a:r>
            <a:r>
              <a:rPr lang="en-US" altLang="en-US" sz="1600" dirty="0" smtClean="0">
                <a:latin typeface="Arial" panose="020B0604020202020204" pitchFamily="34" charset="0"/>
              </a:rPr>
              <a:t>(e.g. </a:t>
            </a:r>
            <a:r>
              <a:rPr lang="en-US" sz="1600" dirty="0" smtClean="0"/>
              <a:t>the </a:t>
            </a:r>
            <a:r>
              <a:rPr lang="en-US" sz="1600" dirty="0"/>
              <a:t>output pixel is a </a:t>
            </a:r>
            <a:r>
              <a:rPr lang="en-US" sz="1600" b="1" dirty="0"/>
              <a:t>weighted sum</a:t>
            </a:r>
            <a:r>
              <a:rPr lang="en-US" sz="1600" dirty="0"/>
              <a:t> (a linear combination) of the input pixels in the neighborhood.</a:t>
            </a:r>
            <a:r>
              <a:rPr lang="en-US" altLang="en-US" sz="1600" dirty="0" smtClean="0">
                <a:latin typeface="Arial" panose="020B0604020202020204" pitchFamily="34" charset="0"/>
              </a:rPr>
              <a:t>)</a:t>
            </a:r>
          </a:p>
          <a:p>
            <a:pPr lvl="2" eaLnBrk="0" fontAlgn="base" hangingPunct="0">
              <a:lnSpc>
                <a:spcPct val="150000"/>
              </a:lnSpc>
              <a:spcBef>
                <a:spcPct val="0"/>
              </a:spcBef>
              <a:spcAft>
                <a:spcPct val="0"/>
              </a:spcAft>
            </a:pPr>
            <a:r>
              <a:rPr lang="en-US" altLang="en-US" sz="1600" dirty="0" smtClean="0">
                <a:latin typeface="Arial" panose="020B0604020202020204" pitchFamily="34" charset="0"/>
              </a:rPr>
              <a:t>Represented </a:t>
            </a:r>
            <a:r>
              <a:rPr lang="en-US" altLang="en-US" sz="1600" dirty="0">
                <a:latin typeface="Arial" panose="020B0604020202020204" pitchFamily="34" charset="0"/>
              </a:rPr>
              <a:t>by convolution with a </a:t>
            </a:r>
            <a:r>
              <a:rPr lang="en-US" altLang="en-US" sz="1600" b="1" dirty="0" smtClean="0">
                <a:latin typeface="Arial" panose="020B0604020202020204" pitchFamily="34" charset="0"/>
              </a:rPr>
              <a:t>kernel</a:t>
            </a:r>
          </a:p>
          <a:p>
            <a:pPr lvl="2" eaLnBrk="0" fontAlgn="base" hangingPunct="0">
              <a:lnSpc>
                <a:spcPct val="150000"/>
              </a:lnSpc>
              <a:spcBef>
                <a:spcPct val="0"/>
              </a:spcBef>
              <a:spcAft>
                <a:spcPct val="0"/>
              </a:spcAft>
            </a:pPr>
            <a:r>
              <a:rPr lang="en-US" altLang="en-US" sz="1600" dirty="0" smtClean="0">
                <a:latin typeface="Arial" panose="020B0604020202020204" pitchFamily="34" charset="0"/>
              </a:rPr>
              <a:t>Examples</a:t>
            </a:r>
            <a:r>
              <a:rPr lang="en-US" altLang="en-US" sz="1600" dirty="0">
                <a:latin typeface="Arial" panose="020B0604020202020204" pitchFamily="34" charset="0"/>
              </a:rPr>
              <a:t>: Box filter, Gaussian filter, </a:t>
            </a:r>
            <a:r>
              <a:rPr lang="en-US" altLang="en-US" sz="1600" dirty="0" err="1">
                <a:latin typeface="Arial" panose="020B0604020202020204" pitchFamily="34" charset="0"/>
              </a:rPr>
              <a:t>Sobel</a:t>
            </a:r>
            <a:r>
              <a:rPr lang="en-US" altLang="en-US" sz="1600" dirty="0">
                <a:latin typeface="Arial" panose="020B0604020202020204" pitchFamily="34" charset="0"/>
              </a:rPr>
              <a:t> filter, </a:t>
            </a:r>
            <a:r>
              <a:rPr lang="en-US" altLang="en-US" sz="1600" dirty="0" err="1" smtClean="0">
                <a:latin typeface="Arial" panose="020B0604020202020204" pitchFamily="34" charset="0"/>
              </a:rPr>
              <a:t>Laplacian</a:t>
            </a:r>
            <a:endParaRPr lang="en-US" altLang="en-US" sz="1600" dirty="0" smtClean="0">
              <a:latin typeface="Arial" panose="020B0604020202020204" pitchFamily="34" charset="0"/>
            </a:endParaRPr>
          </a:p>
          <a:p>
            <a:pPr lvl="1" eaLnBrk="0" fontAlgn="base" hangingPunct="0">
              <a:lnSpc>
                <a:spcPct val="150000"/>
              </a:lnSpc>
              <a:spcBef>
                <a:spcPct val="0"/>
              </a:spcBef>
              <a:spcAft>
                <a:spcPct val="0"/>
              </a:spcAft>
            </a:pPr>
            <a:r>
              <a:rPr lang="en-US" altLang="en-US" sz="2000" b="1" dirty="0" smtClean="0">
                <a:latin typeface="Arial" panose="020B0604020202020204" pitchFamily="34" charset="0"/>
              </a:rPr>
              <a:t>Non-linear Filters</a:t>
            </a:r>
          </a:p>
          <a:p>
            <a:pPr lvl="2" eaLnBrk="0" fontAlgn="base" hangingPunct="0">
              <a:lnSpc>
                <a:spcPct val="150000"/>
              </a:lnSpc>
              <a:spcBef>
                <a:spcPct val="0"/>
              </a:spcBef>
              <a:spcAft>
                <a:spcPct val="0"/>
              </a:spcAft>
            </a:pPr>
            <a:r>
              <a:rPr lang="en-US" altLang="en-US" sz="1600" dirty="0" smtClean="0">
                <a:latin typeface="Arial" panose="020B0604020202020204" pitchFamily="34" charset="0"/>
              </a:rPr>
              <a:t>Output </a:t>
            </a:r>
            <a:r>
              <a:rPr lang="en-US" altLang="en-US" sz="1600" dirty="0">
                <a:latin typeface="Arial" panose="020B0604020202020204" pitchFamily="34" charset="0"/>
              </a:rPr>
              <a:t>pixel depends </a:t>
            </a:r>
            <a:r>
              <a:rPr lang="en-US" altLang="en-US" sz="1600" b="1" dirty="0">
                <a:latin typeface="Arial" panose="020B0604020202020204" pitchFamily="34" charset="0"/>
              </a:rPr>
              <a:t>non-linearly</a:t>
            </a:r>
            <a:r>
              <a:rPr lang="en-US" altLang="en-US" sz="1600" dirty="0">
                <a:latin typeface="Arial" panose="020B0604020202020204" pitchFamily="34" charset="0"/>
              </a:rPr>
              <a:t> on input </a:t>
            </a:r>
            <a:r>
              <a:rPr lang="en-US" altLang="en-US" sz="1600" dirty="0" smtClean="0">
                <a:latin typeface="Arial" panose="020B0604020202020204" pitchFamily="34" charset="0"/>
              </a:rPr>
              <a:t>pixels</a:t>
            </a:r>
          </a:p>
          <a:p>
            <a:pPr lvl="2" eaLnBrk="0" fontAlgn="base" hangingPunct="0">
              <a:lnSpc>
                <a:spcPct val="150000"/>
              </a:lnSpc>
              <a:spcBef>
                <a:spcPct val="0"/>
              </a:spcBef>
              <a:spcAft>
                <a:spcPct val="0"/>
              </a:spcAft>
            </a:pPr>
            <a:r>
              <a:rPr lang="en-US" altLang="en-US" sz="1600" dirty="0">
                <a:latin typeface="Arial" panose="020B0604020202020204" pitchFamily="34" charset="0"/>
              </a:rPr>
              <a:t>In non-linear filters, the output pixel is computed using a </a:t>
            </a:r>
            <a:r>
              <a:rPr lang="en-US" altLang="en-US" sz="1600" b="1" dirty="0">
                <a:latin typeface="Arial" panose="020B0604020202020204" pitchFamily="34" charset="0"/>
              </a:rPr>
              <a:t>non-linear function </a:t>
            </a:r>
            <a:r>
              <a:rPr lang="en-US" altLang="en-US" sz="1600" dirty="0">
                <a:latin typeface="Arial" panose="020B0604020202020204" pitchFamily="34" charset="0"/>
              </a:rPr>
              <a:t>of the </a:t>
            </a:r>
            <a:r>
              <a:rPr lang="en-US" altLang="en-US" sz="1600" b="1" dirty="0">
                <a:latin typeface="Arial" panose="020B0604020202020204" pitchFamily="34" charset="0"/>
              </a:rPr>
              <a:t>neighborhood pixels</a:t>
            </a:r>
            <a:r>
              <a:rPr lang="en-US" altLang="en-US" sz="1600" dirty="0">
                <a:latin typeface="Arial" panose="020B0604020202020204" pitchFamily="34" charset="0"/>
              </a:rPr>
              <a:t>. That means</a:t>
            </a:r>
            <a:r>
              <a:rPr lang="en-US" altLang="en-US" sz="1600" dirty="0" smtClean="0">
                <a:latin typeface="Arial" panose="020B0604020202020204" pitchFamily="34" charset="0"/>
              </a:rPr>
              <a:t>: It </a:t>
            </a:r>
            <a:r>
              <a:rPr lang="en-US" altLang="en-US" sz="1600" dirty="0">
                <a:latin typeface="Arial" panose="020B0604020202020204" pitchFamily="34" charset="0"/>
              </a:rPr>
              <a:t>cannot be expressed as a simple sum of weighted pixel values</a:t>
            </a:r>
            <a:r>
              <a:rPr lang="en-US" altLang="en-US" sz="1600" dirty="0" smtClean="0">
                <a:latin typeface="Arial" panose="020B0604020202020204" pitchFamily="34" charset="0"/>
              </a:rPr>
              <a:t>.</a:t>
            </a:r>
          </a:p>
          <a:p>
            <a:pPr lvl="2" eaLnBrk="0" fontAlgn="base" hangingPunct="0">
              <a:lnSpc>
                <a:spcPct val="150000"/>
              </a:lnSpc>
              <a:spcBef>
                <a:spcPct val="0"/>
              </a:spcBef>
              <a:spcAft>
                <a:spcPct val="0"/>
              </a:spcAft>
            </a:pPr>
            <a:r>
              <a:rPr lang="en-US" altLang="en-US" sz="1600" dirty="0" smtClean="0">
                <a:latin typeface="Arial" panose="020B0604020202020204" pitchFamily="34" charset="0"/>
              </a:rPr>
              <a:t>The </a:t>
            </a:r>
            <a:r>
              <a:rPr lang="en-US" altLang="en-US" sz="1600" dirty="0">
                <a:latin typeface="Arial" panose="020B0604020202020204" pitchFamily="34" charset="0"/>
              </a:rPr>
              <a:t>process involves operations </a:t>
            </a:r>
            <a:r>
              <a:rPr lang="en-US" altLang="en-US" sz="1600" b="1" dirty="0">
                <a:latin typeface="Arial" panose="020B0604020202020204" pitchFamily="34" charset="0"/>
              </a:rPr>
              <a:t>like min, max, median</a:t>
            </a:r>
            <a:r>
              <a:rPr lang="en-US" altLang="en-US" sz="1600" dirty="0">
                <a:latin typeface="Arial" panose="020B0604020202020204" pitchFamily="34" charset="0"/>
              </a:rPr>
              <a:t>, conditional checks, etc.</a:t>
            </a:r>
            <a:endParaRPr lang="en-US" altLang="en-US" sz="1600" dirty="0" smtClean="0">
              <a:latin typeface="Arial" panose="020B0604020202020204" pitchFamily="34" charset="0"/>
            </a:endParaRPr>
          </a:p>
          <a:p>
            <a:pPr lvl="2" eaLnBrk="0" fontAlgn="base" hangingPunct="0">
              <a:lnSpc>
                <a:spcPct val="150000"/>
              </a:lnSpc>
              <a:spcBef>
                <a:spcPct val="0"/>
              </a:spcBef>
              <a:spcAft>
                <a:spcPct val="0"/>
              </a:spcAft>
            </a:pPr>
            <a:r>
              <a:rPr lang="en-US" altLang="en-US" sz="1600" dirty="0" smtClean="0">
                <a:latin typeface="Arial" panose="020B0604020202020204" pitchFamily="34" charset="0"/>
              </a:rPr>
              <a:t>Used </a:t>
            </a:r>
            <a:r>
              <a:rPr lang="en-US" altLang="en-US" sz="1600" dirty="0">
                <a:latin typeface="Arial" panose="020B0604020202020204" pitchFamily="34" charset="0"/>
              </a:rPr>
              <a:t>for </a:t>
            </a:r>
            <a:r>
              <a:rPr lang="en-US" altLang="en-US" sz="1600" b="1" dirty="0">
                <a:latin typeface="Arial" panose="020B0604020202020204" pitchFamily="34" charset="0"/>
              </a:rPr>
              <a:t>noise removal, edge preservation, morphological </a:t>
            </a:r>
            <a:r>
              <a:rPr lang="en-US" altLang="en-US" sz="1600" b="1" dirty="0" smtClean="0">
                <a:latin typeface="Arial" panose="020B0604020202020204" pitchFamily="34" charset="0"/>
              </a:rPr>
              <a:t>operations</a:t>
            </a:r>
          </a:p>
          <a:p>
            <a:pPr lvl="2" eaLnBrk="0" fontAlgn="base" hangingPunct="0">
              <a:lnSpc>
                <a:spcPct val="150000"/>
              </a:lnSpc>
              <a:spcBef>
                <a:spcPct val="0"/>
              </a:spcBef>
              <a:spcAft>
                <a:spcPct val="0"/>
              </a:spcAft>
            </a:pPr>
            <a:r>
              <a:rPr lang="en-US" altLang="en-US" sz="1600" b="1" dirty="0" smtClean="0">
                <a:latin typeface="Arial" panose="020B0604020202020204" pitchFamily="34" charset="0"/>
              </a:rPr>
              <a:t>Examples</a:t>
            </a:r>
            <a:r>
              <a:rPr lang="en-US" altLang="en-US" sz="1600" dirty="0">
                <a:latin typeface="Arial" panose="020B0604020202020204" pitchFamily="34" charset="0"/>
              </a:rPr>
              <a:t>: Median filter, Bilateral filter, Morphological operations</a:t>
            </a:r>
            <a:endParaRPr lang="en-US" altLang="en-US" sz="1200" dirty="0">
              <a:latin typeface="Arial" panose="020B0604020202020204" pitchFamily="34" charset="0"/>
            </a:endParaRPr>
          </a:p>
        </p:txBody>
      </p:sp>
    </p:spTree>
    <p:extLst>
      <p:ext uri="{BB962C8B-B14F-4D97-AF65-F5344CB8AC3E}">
        <p14:creationId xmlns:p14="http://schemas.microsoft.com/office/powerpoint/2010/main" val="3091524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Frequency and spatial domain in images</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36</a:t>
            </a:fld>
            <a:endParaRPr lang="en-US"/>
          </a:p>
        </p:txBody>
      </p:sp>
      <p:sp>
        <p:nvSpPr>
          <p:cNvPr id="8" name="Rectangle 1">
            <a:extLst>
              <a:ext uri="{FF2B5EF4-FFF2-40B4-BE49-F238E27FC236}">
                <a16:creationId xmlns="" xmlns:a16="http://schemas.microsoft.com/office/drawing/2014/main" id="{671EAEE3-13FA-4907-3BDA-663BC010B551}"/>
              </a:ext>
            </a:extLst>
          </p:cNvPr>
          <p:cNvSpPr>
            <a:spLocks noGrp="1" noChangeArrowheads="1"/>
          </p:cNvSpPr>
          <p:nvPr>
            <p:ph idx="1"/>
          </p:nvPr>
        </p:nvSpPr>
        <p:spPr bwMode="auto">
          <a:xfrm>
            <a:off x="180652" y="1081450"/>
            <a:ext cx="11326403"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400" dirty="0" smtClean="0">
                <a:latin typeface="Arial" panose="020B0604020202020204" pitchFamily="34" charset="0"/>
              </a:rPr>
              <a:t>Images </a:t>
            </a:r>
            <a:r>
              <a:rPr lang="en-US" altLang="en-US" sz="2400" dirty="0">
                <a:latin typeface="Arial" panose="020B0604020202020204" pitchFamily="34" charset="0"/>
              </a:rPr>
              <a:t>can </a:t>
            </a:r>
            <a:r>
              <a:rPr lang="en-US" altLang="en-US" sz="2400" dirty="0" smtClean="0">
                <a:latin typeface="Arial" panose="020B0604020202020204" pitchFamily="34" charset="0"/>
              </a:rPr>
              <a:t>be represented two </a:t>
            </a:r>
            <a:r>
              <a:rPr lang="en-US" altLang="en-US" sz="2400" dirty="0">
                <a:latin typeface="Arial" panose="020B0604020202020204" pitchFamily="34" charset="0"/>
              </a:rPr>
              <a:t>domains: </a:t>
            </a:r>
            <a:endParaRPr lang="en-US" altLang="en-US" sz="2400" dirty="0" smtClean="0">
              <a:latin typeface="Arial" panose="020B0604020202020204" pitchFamily="34" charset="0"/>
            </a:endParaRPr>
          </a:p>
          <a:p>
            <a:pPr lvl="1" eaLnBrk="0" fontAlgn="base" hangingPunct="0">
              <a:lnSpc>
                <a:spcPct val="150000"/>
              </a:lnSpc>
              <a:spcBef>
                <a:spcPct val="0"/>
              </a:spcBef>
              <a:spcAft>
                <a:spcPct val="0"/>
              </a:spcAft>
            </a:pPr>
            <a:r>
              <a:rPr lang="en-US" altLang="en-US" sz="2000" b="1" dirty="0" smtClean="0">
                <a:latin typeface="Arial" panose="020B0604020202020204" pitchFamily="34" charset="0"/>
              </a:rPr>
              <a:t>Spatial </a:t>
            </a:r>
            <a:r>
              <a:rPr lang="en-US" altLang="en-US" sz="2000" b="1" dirty="0">
                <a:latin typeface="Arial" panose="020B0604020202020204" pitchFamily="34" charset="0"/>
              </a:rPr>
              <a:t>and </a:t>
            </a:r>
            <a:r>
              <a:rPr lang="en-US" altLang="en-US" sz="2000" b="1" dirty="0" smtClean="0">
                <a:latin typeface="Arial" panose="020B0604020202020204" pitchFamily="34" charset="0"/>
              </a:rPr>
              <a:t>Frequency</a:t>
            </a:r>
            <a:r>
              <a:rPr lang="en-US" altLang="en-US" sz="2000" dirty="0" smtClean="0">
                <a:latin typeface="Arial" panose="020B0604020202020204" pitchFamily="34" charset="0"/>
              </a:rPr>
              <a:t>.</a:t>
            </a:r>
          </a:p>
          <a:p>
            <a:pPr lvl="1" eaLnBrk="0" fontAlgn="base" hangingPunct="0">
              <a:lnSpc>
                <a:spcPct val="150000"/>
              </a:lnSpc>
              <a:spcBef>
                <a:spcPct val="0"/>
              </a:spcBef>
              <a:spcAft>
                <a:spcPct val="0"/>
              </a:spcAft>
            </a:pPr>
            <a:r>
              <a:rPr lang="en-US" altLang="en-US" sz="2000" b="1" dirty="0" smtClean="0">
                <a:latin typeface="Arial" panose="020B0604020202020204" pitchFamily="34" charset="0"/>
              </a:rPr>
              <a:t>Spatial </a:t>
            </a:r>
            <a:r>
              <a:rPr lang="en-US" altLang="en-US" sz="2000" b="1" dirty="0">
                <a:latin typeface="Arial" panose="020B0604020202020204" pitchFamily="34" charset="0"/>
              </a:rPr>
              <a:t>domain</a:t>
            </a:r>
            <a:r>
              <a:rPr lang="en-US" altLang="en-US" sz="2000" dirty="0">
                <a:latin typeface="Arial" panose="020B0604020202020204" pitchFamily="34" charset="0"/>
              </a:rPr>
              <a:t>: image represented by </a:t>
            </a:r>
            <a:r>
              <a:rPr lang="en-US" altLang="en-US" sz="2000" b="1" dirty="0">
                <a:latin typeface="Arial" panose="020B0604020202020204" pitchFamily="34" charset="0"/>
              </a:rPr>
              <a:t>pixel intensities</a:t>
            </a:r>
            <a:r>
              <a:rPr lang="en-US" altLang="en-US" sz="2000" b="1" dirty="0" smtClean="0">
                <a:latin typeface="Arial" panose="020B0604020202020204" pitchFamily="34" charset="0"/>
              </a:rPr>
              <a:t>.</a:t>
            </a:r>
          </a:p>
          <a:p>
            <a:pPr lvl="1" eaLnBrk="0" fontAlgn="base" hangingPunct="0">
              <a:lnSpc>
                <a:spcPct val="150000"/>
              </a:lnSpc>
              <a:spcBef>
                <a:spcPct val="0"/>
              </a:spcBef>
              <a:spcAft>
                <a:spcPct val="0"/>
              </a:spcAft>
            </a:pPr>
            <a:r>
              <a:rPr lang="en-US" altLang="en-US" sz="2000" b="1" dirty="0" smtClean="0">
                <a:latin typeface="Arial" panose="020B0604020202020204" pitchFamily="34" charset="0"/>
              </a:rPr>
              <a:t>Frequency </a:t>
            </a:r>
            <a:r>
              <a:rPr lang="en-US" altLang="en-US" sz="2000" b="1" dirty="0">
                <a:latin typeface="Arial" panose="020B0604020202020204" pitchFamily="34" charset="0"/>
              </a:rPr>
              <a:t>domain</a:t>
            </a:r>
            <a:r>
              <a:rPr lang="en-US" altLang="en-US" sz="2000" dirty="0">
                <a:latin typeface="Arial" panose="020B0604020202020204" pitchFamily="34" charset="0"/>
              </a:rPr>
              <a:t>: image represented by </a:t>
            </a:r>
            <a:r>
              <a:rPr lang="en-US" altLang="en-US" sz="2000" b="1" dirty="0">
                <a:latin typeface="Arial" panose="020B0604020202020204" pitchFamily="34" charset="0"/>
              </a:rPr>
              <a:t>sinusoidal components </a:t>
            </a:r>
            <a:r>
              <a:rPr lang="en-US" altLang="en-US" sz="2000" dirty="0">
                <a:latin typeface="Arial" panose="020B0604020202020204" pitchFamily="34" charset="0"/>
              </a:rPr>
              <a:t>(</a:t>
            </a:r>
            <a:r>
              <a:rPr lang="en-US" altLang="en-US" sz="2000" b="1" dirty="0">
                <a:latin typeface="Arial" panose="020B0604020202020204" pitchFamily="34" charset="0"/>
              </a:rPr>
              <a:t>variations in brightness</a:t>
            </a:r>
            <a:r>
              <a:rPr lang="en-US" altLang="en-US" sz="2000" dirty="0" smtClean="0">
                <a:latin typeface="Arial" panose="020B0604020202020204" pitchFamily="34" charset="0"/>
              </a:rPr>
              <a:t>).</a:t>
            </a:r>
          </a:p>
          <a:p>
            <a:pPr lvl="1" eaLnBrk="0" fontAlgn="base" hangingPunct="0">
              <a:lnSpc>
                <a:spcPct val="150000"/>
              </a:lnSpc>
              <a:spcBef>
                <a:spcPct val="0"/>
              </a:spcBef>
              <a:spcAft>
                <a:spcPct val="0"/>
              </a:spcAft>
            </a:pPr>
            <a:r>
              <a:rPr lang="en-US" altLang="en-US" sz="2000" b="1" dirty="0" smtClean="0">
                <a:latin typeface="Arial" panose="020B0604020202020204" pitchFamily="34" charset="0"/>
              </a:rPr>
              <a:t>Transform </a:t>
            </a:r>
            <a:r>
              <a:rPr lang="en-US" altLang="en-US" sz="2000" dirty="0">
                <a:latin typeface="Arial" panose="020B0604020202020204" pitchFamily="34" charset="0"/>
              </a:rPr>
              <a:t>from spatial </a:t>
            </a:r>
            <a:r>
              <a:rPr lang="en-US" altLang="en-US" sz="2000" b="1" dirty="0">
                <a:latin typeface="Arial" panose="020B0604020202020204" pitchFamily="34" charset="0"/>
              </a:rPr>
              <a:t>to frequency domain </a:t>
            </a:r>
            <a:r>
              <a:rPr lang="en-US" altLang="en-US" sz="2000" dirty="0">
                <a:latin typeface="Arial" panose="020B0604020202020204" pitchFamily="34" charset="0"/>
              </a:rPr>
              <a:t>is done using the </a:t>
            </a:r>
            <a:r>
              <a:rPr lang="en-US" altLang="en-US" sz="2000" b="1" dirty="0">
                <a:solidFill>
                  <a:srgbClr val="00B050"/>
                </a:solidFill>
                <a:latin typeface="Arial" panose="020B0604020202020204" pitchFamily="34" charset="0"/>
              </a:rPr>
              <a:t>Fourier Transform</a:t>
            </a:r>
            <a:r>
              <a:rPr lang="en-US" altLang="en-US" sz="2000" dirty="0" smtClean="0">
                <a:latin typeface="Arial" panose="020B0604020202020204" pitchFamily="34" charset="0"/>
              </a:rPr>
              <a:t>.</a:t>
            </a:r>
          </a:p>
          <a:p>
            <a:pPr eaLnBrk="0" fontAlgn="base" hangingPunct="0">
              <a:lnSpc>
                <a:spcPct val="150000"/>
              </a:lnSpc>
              <a:spcBef>
                <a:spcPct val="0"/>
              </a:spcBef>
              <a:spcAft>
                <a:spcPct val="0"/>
              </a:spcAft>
            </a:pPr>
            <a:r>
              <a:rPr lang="en-US" altLang="en-US" sz="2400" dirty="0">
                <a:latin typeface="Arial" panose="020B0604020202020204" pitchFamily="34" charset="0"/>
              </a:rPr>
              <a:t>Why we used frequency domain</a:t>
            </a:r>
          </a:p>
          <a:p>
            <a:pPr lvl="1" eaLnBrk="0" fontAlgn="base" hangingPunct="0">
              <a:lnSpc>
                <a:spcPct val="150000"/>
              </a:lnSpc>
              <a:spcBef>
                <a:spcPct val="0"/>
              </a:spcBef>
              <a:spcAft>
                <a:spcPct val="0"/>
              </a:spcAft>
            </a:pPr>
            <a:r>
              <a:rPr lang="en-US" altLang="en-US" sz="2000" dirty="0">
                <a:latin typeface="Arial" panose="020B0604020202020204" pitchFamily="34" charset="0"/>
              </a:rPr>
              <a:t>Enables </a:t>
            </a:r>
            <a:r>
              <a:rPr lang="en-US" altLang="en-US" sz="2000" b="1" dirty="0">
                <a:latin typeface="Arial" panose="020B0604020202020204" pitchFamily="34" charset="0"/>
              </a:rPr>
              <a:t>better analysis of texture, patterns, and edges</a:t>
            </a:r>
            <a:r>
              <a:rPr lang="en-US" altLang="en-US" sz="2000" dirty="0">
                <a:latin typeface="Arial" panose="020B0604020202020204" pitchFamily="34" charset="0"/>
              </a:rPr>
              <a:t>.</a:t>
            </a:r>
          </a:p>
          <a:p>
            <a:pPr lvl="1" eaLnBrk="0" fontAlgn="base" hangingPunct="0">
              <a:lnSpc>
                <a:spcPct val="150000"/>
              </a:lnSpc>
              <a:spcBef>
                <a:spcPct val="0"/>
              </a:spcBef>
              <a:spcAft>
                <a:spcPct val="0"/>
              </a:spcAft>
            </a:pPr>
            <a:r>
              <a:rPr lang="en-US" altLang="en-US" sz="2000" b="1" dirty="0">
                <a:latin typeface="Arial" panose="020B0604020202020204" pitchFamily="34" charset="0"/>
              </a:rPr>
              <a:t>Useful for</a:t>
            </a:r>
            <a:r>
              <a:rPr lang="en-US" altLang="en-US" sz="2000" dirty="0" smtClean="0">
                <a:latin typeface="Arial" panose="020B0604020202020204" pitchFamily="34" charset="0"/>
              </a:rPr>
              <a:t>: Image </a:t>
            </a:r>
            <a:r>
              <a:rPr lang="en-US" altLang="en-US" sz="2000" dirty="0">
                <a:latin typeface="Arial" panose="020B0604020202020204" pitchFamily="34" charset="0"/>
              </a:rPr>
              <a:t>filtering (e.g., </a:t>
            </a:r>
            <a:r>
              <a:rPr lang="en-US" altLang="en-US" sz="2000" dirty="0" err="1">
                <a:latin typeface="Arial" panose="020B0604020202020204" pitchFamily="34" charset="0"/>
              </a:rPr>
              <a:t>denoising</a:t>
            </a:r>
            <a:r>
              <a:rPr lang="en-US" altLang="en-US" sz="2000" dirty="0">
                <a:latin typeface="Arial" panose="020B0604020202020204" pitchFamily="34" charset="0"/>
              </a:rPr>
              <a:t>, sharpening).</a:t>
            </a:r>
          </a:p>
          <a:p>
            <a:pPr lvl="1" eaLnBrk="0" fontAlgn="base" hangingPunct="0">
              <a:lnSpc>
                <a:spcPct val="150000"/>
              </a:lnSpc>
              <a:spcBef>
                <a:spcPct val="0"/>
              </a:spcBef>
              <a:spcAft>
                <a:spcPct val="0"/>
              </a:spcAft>
            </a:pPr>
            <a:r>
              <a:rPr lang="en-US" altLang="en-US" sz="2000" dirty="0">
                <a:latin typeface="Arial" panose="020B0604020202020204" pitchFamily="34" charset="0"/>
              </a:rPr>
              <a:t>Image compression (e.g., JPEG).</a:t>
            </a:r>
          </a:p>
          <a:p>
            <a:pPr lvl="1" eaLnBrk="0" fontAlgn="base" hangingPunct="0">
              <a:lnSpc>
                <a:spcPct val="150000"/>
              </a:lnSpc>
              <a:spcBef>
                <a:spcPct val="0"/>
              </a:spcBef>
              <a:spcAft>
                <a:spcPct val="0"/>
              </a:spcAft>
            </a:pPr>
            <a:r>
              <a:rPr lang="en-US" altLang="en-US" sz="2000" dirty="0">
                <a:latin typeface="Arial" panose="020B0604020202020204" pitchFamily="34" charset="0"/>
              </a:rPr>
              <a:t>Feature extraction and matching</a:t>
            </a:r>
            <a:r>
              <a:rPr lang="en-US" altLang="en-US" sz="2000" dirty="0" smtClean="0">
                <a:latin typeface="Arial" panose="020B0604020202020204" pitchFamily="34" charset="0"/>
              </a:rPr>
              <a:t>. </a:t>
            </a:r>
          </a:p>
        </p:txBody>
      </p:sp>
    </p:spTree>
    <p:extLst>
      <p:ext uri="{BB962C8B-B14F-4D97-AF65-F5344CB8AC3E}">
        <p14:creationId xmlns:p14="http://schemas.microsoft.com/office/powerpoint/2010/main" val="2513759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Fourier </a:t>
            </a:r>
            <a:r>
              <a:rPr lang="en-US" dirty="0" smtClean="0"/>
              <a:t>Transform</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37</a:t>
            </a:fld>
            <a:endParaRPr lang="en-US"/>
          </a:p>
        </p:txBody>
      </p:sp>
      <p:sp>
        <p:nvSpPr>
          <p:cNvPr id="8" name="Rectangle 1">
            <a:extLst>
              <a:ext uri="{FF2B5EF4-FFF2-40B4-BE49-F238E27FC236}">
                <a16:creationId xmlns="" xmlns:a16="http://schemas.microsoft.com/office/drawing/2014/main" id="{671EAEE3-13FA-4907-3BDA-663BC010B551}"/>
              </a:ext>
            </a:extLst>
          </p:cNvPr>
          <p:cNvSpPr>
            <a:spLocks noGrp="1" noChangeArrowheads="1"/>
          </p:cNvSpPr>
          <p:nvPr>
            <p:ph idx="1"/>
          </p:nvPr>
        </p:nvSpPr>
        <p:spPr bwMode="auto">
          <a:xfrm>
            <a:off x="0" y="1085317"/>
            <a:ext cx="11326403"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1600" dirty="0">
                <a:latin typeface="Arial" panose="020B0604020202020204" pitchFamily="34" charset="0"/>
              </a:rPr>
              <a:t>Converts image from spatial domain to frequency domain</a:t>
            </a:r>
            <a:r>
              <a:rPr lang="en-US" altLang="en-US" sz="1600" dirty="0" smtClean="0">
                <a:latin typeface="Arial" panose="020B0604020202020204" pitchFamily="34" charset="0"/>
              </a:rPr>
              <a:t>.</a:t>
            </a:r>
          </a:p>
          <a:p>
            <a:pPr lvl="1" eaLnBrk="0" fontAlgn="base" hangingPunct="0">
              <a:lnSpc>
                <a:spcPct val="150000"/>
              </a:lnSpc>
              <a:spcBef>
                <a:spcPct val="0"/>
              </a:spcBef>
              <a:spcAft>
                <a:spcPct val="0"/>
              </a:spcAft>
            </a:pPr>
            <a:r>
              <a:rPr lang="en-US" altLang="en-US" sz="1400" b="1" dirty="0" smtClean="0">
                <a:latin typeface="Arial" panose="020B0604020202020204" pitchFamily="34" charset="0"/>
              </a:rPr>
              <a:t>1D</a:t>
            </a:r>
            <a:r>
              <a:rPr lang="en-US" altLang="en-US" sz="1400" b="1" dirty="0">
                <a:latin typeface="Arial" panose="020B0604020202020204" pitchFamily="34" charset="0"/>
              </a:rPr>
              <a:t>: For signals; </a:t>
            </a:r>
            <a:endParaRPr lang="en-US" altLang="en-US" sz="1400" b="1" dirty="0" smtClean="0">
              <a:latin typeface="Arial" panose="020B0604020202020204" pitchFamily="34" charset="0"/>
            </a:endParaRPr>
          </a:p>
          <a:p>
            <a:pPr lvl="1" eaLnBrk="0" fontAlgn="base" hangingPunct="0">
              <a:lnSpc>
                <a:spcPct val="150000"/>
              </a:lnSpc>
              <a:spcBef>
                <a:spcPct val="0"/>
              </a:spcBef>
              <a:spcAft>
                <a:spcPct val="0"/>
              </a:spcAft>
            </a:pPr>
            <a:r>
              <a:rPr lang="en-US" altLang="en-US" sz="1400" b="1" dirty="0" smtClean="0">
                <a:latin typeface="Arial" panose="020B0604020202020204" pitchFamily="34" charset="0"/>
              </a:rPr>
              <a:t>2D</a:t>
            </a:r>
            <a:r>
              <a:rPr lang="en-US" altLang="en-US" sz="1400" b="1" dirty="0">
                <a:latin typeface="Arial" panose="020B0604020202020204" pitchFamily="34" charset="0"/>
              </a:rPr>
              <a:t>: For images</a:t>
            </a:r>
            <a:r>
              <a:rPr lang="en-US" altLang="en-US" sz="1400" dirty="0" smtClean="0">
                <a:latin typeface="Arial" panose="020B0604020202020204" pitchFamily="34" charset="0"/>
              </a:rPr>
              <a:t>.</a:t>
            </a:r>
          </a:p>
          <a:p>
            <a:pPr eaLnBrk="0" fontAlgn="base" hangingPunct="0">
              <a:lnSpc>
                <a:spcPct val="150000"/>
              </a:lnSpc>
              <a:spcBef>
                <a:spcPct val="0"/>
              </a:spcBef>
              <a:spcAft>
                <a:spcPct val="0"/>
              </a:spcAft>
            </a:pPr>
            <a:r>
              <a:rPr lang="en-US" altLang="en-US" sz="1600" dirty="0" smtClean="0">
                <a:latin typeface="Arial" panose="020B0604020202020204" pitchFamily="34" charset="0"/>
              </a:rPr>
              <a:t>Discrete </a:t>
            </a:r>
            <a:r>
              <a:rPr lang="en-US" altLang="en-US" sz="1600" dirty="0">
                <a:latin typeface="Arial" panose="020B0604020202020204" pitchFamily="34" charset="0"/>
              </a:rPr>
              <a:t>Fourier Transform (</a:t>
            </a:r>
            <a:r>
              <a:rPr lang="en-US" altLang="en-US" sz="1600" b="1" dirty="0">
                <a:latin typeface="Arial" panose="020B0604020202020204" pitchFamily="34" charset="0"/>
              </a:rPr>
              <a:t>DFT</a:t>
            </a:r>
            <a:r>
              <a:rPr lang="en-US" altLang="en-US" sz="1600" dirty="0" smtClean="0">
                <a:latin typeface="Arial" panose="020B0604020202020204" pitchFamily="34" charset="0"/>
              </a:rPr>
              <a:t>):</a:t>
            </a:r>
          </a:p>
          <a:p>
            <a:pPr eaLnBrk="0" fontAlgn="base" hangingPunct="0">
              <a:lnSpc>
                <a:spcPct val="150000"/>
              </a:lnSpc>
              <a:spcBef>
                <a:spcPct val="0"/>
              </a:spcBef>
              <a:spcAft>
                <a:spcPct val="0"/>
              </a:spcAft>
            </a:pPr>
            <a:endParaRPr lang="en-US" altLang="en-US" sz="1400" dirty="0" smtClean="0">
              <a:latin typeface="Arial" panose="020B0604020202020204" pitchFamily="34" charset="0"/>
            </a:endParaRPr>
          </a:p>
          <a:p>
            <a:pPr eaLnBrk="0" fontAlgn="base" hangingPunct="0">
              <a:lnSpc>
                <a:spcPct val="150000"/>
              </a:lnSpc>
              <a:spcBef>
                <a:spcPct val="0"/>
              </a:spcBef>
              <a:spcAft>
                <a:spcPct val="0"/>
              </a:spcAft>
            </a:pPr>
            <a:endParaRPr lang="en-US" altLang="en-US" sz="1400" dirty="0" smtClean="0">
              <a:latin typeface="Arial" panose="020B0604020202020204" pitchFamily="34" charset="0"/>
            </a:endParaRPr>
          </a:p>
          <a:p>
            <a:pPr eaLnBrk="0" fontAlgn="base" hangingPunct="0">
              <a:lnSpc>
                <a:spcPct val="150000"/>
              </a:lnSpc>
              <a:spcBef>
                <a:spcPct val="0"/>
              </a:spcBef>
              <a:spcAft>
                <a:spcPct val="0"/>
              </a:spcAft>
            </a:pPr>
            <a:endParaRPr lang="en-US" altLang="en-US" sz="1400" dirty="0" smtClean="0">
              <a:latin typeface="Arial" panose="020B0604020202020204" pitchFamily="34" charset="0"/>
            </a:endParaRPr>
          </a:p>
          <a:p>
            <a:pPr eaLnBrk="0" fontAlgn="base" hangingPunct="0">
              <a:lnSpc>
                <a:spcPct val="150000"/>
              </a:lnSpc>
              <a:spcBef>
                <a:spcPct val="0"/>
              </a:spcBef>
              <a:spcAft>
                <a:spcPct val="0"/>
              </a:spcAft>
            </a:pPr>
            <a:r>
              <a:rPr lang="en-US" altLang="en-US" sz="1400" dirty="0" smtClean="0">
                <a:latin typeface="Arial" panose="020B0604020202020204" pitchFamily="34" charset="0"/>
              </a:rPr>
              <a:t>Fast </a:t>
            </a:r>
            <a:r>
              <a:rPr lang="en-US" altLang="en-US" sz="1400" dirty="0">
                <a:latin typeface="Arial" panose="020B0604020202020204" pitchFamily="34" charset="0"/>
              </a:rPr>
              <a:t>Fourier Transform </a:t>
            </a:r>
            <a:r>
              <a:rPr lang="en-US" altLang="en-US" sz="1400" b="1" dirty="0">
                <a:latin typeface="Arial" panose="020B0604020202020204" pitchFamily="34" charset="0"/>
              </a:rPr>
              <a:t>(FFT</a:t>
            </a:r>
            <a:r>
              <a:rPr lang="en-US" altLang="en-US" sz="1400" dirty="0">
                <a:latin typeface="Arial" panose="020B0604020202020204" pitchFamily="34" charset="0"/>
              </a:rPr>
              <a:t>): Efficient computation of DFT</a:t>
            </a:r>
            <a:r>
              <a:rPr lang="en-US" altLang="en-US" sz="1400" dirty="0" smtClean="0">
                <a:latin typeface="Arial" panose="020B0604020202020204" pitchFamily="34" charset="0"/>
              </a:rPr>
              <a:t>.</a:t>
            </a:r>
          </a:p>
          <a:p>
            <a:pPr eaLnBrk="0" fontAlgn="base" hangingPunct="0">
              <a:lnSpc>
                <a:spcPct val="150000"/>
              </a:lnSpc>
              <a:spcBef>
                <a:spcPct val="0"/>
              </a:spcBef>
              <a:spcAft>
                <a:spcPct val="0"/>
              </a:spcAft>
            </a:pPr>
            <a:r>
              <a:rPr lang="en-US" altLang="en-US" sz="1600" b="1" dirty="0" smtClean="0">
                <a:latin typeface="Arial" panose="020B0604020202020204" pitchFamily="34" charset="0"/>
              </a:rPr>
              <a:t>Frequency </a:t>
            </a:r>
            <a:r>
              <a:rPr lang="en-US" altLang="en-US" sz="1600" b="1" dirty="0">
                <a:latin typeface="Arial" panose="020B0604020202020204" pitchFamily="34" charset="0"/>
              </a:rPr>
              <a:t>domain image</a:t>
            </a:r>
            <a:r>
              <a:rPr lang="en-US" altLang="en-US" sz="1600" dirty="0">
                <a:latin typeface="Arial" panose="020B0604020202020204" pitchFamily="34" charset="0"/>
              </a:rPr>
              <a:t>:</a:t>
            </a:r>
          </a:p>
          <a:p>
            <a:pPr lvl="1" eaLnBrk="0" fontAlgn="base" hangingPunct="0">
              <a:lnSpc>
                <a:spcPct val="150000"/>
              </a:lnSpc>
              <a:spcBef>
                <a:spcPct val="0"/>
              </a:spcBef>
              <a:spcAft>
                <a:spcPct val="0"/>
              </a:spcAft>
            </a:pPr>
            <a:r>
              <a:rPr lang="en-US" altLang="en-US" sz="1400" dirty="0">
                <a:latin typeface="Arial" panose="020B0604020202020204" pitchFamily="34" charset="0"/>
              </a:rPr>
              <a:t>Center = low frequencies (smooth areas).</a:t>
            </a:r>
          </a:p>
          <a:p>
            <a:pPr lvl="1" eaLnBrk="0" fontAlgn="base" hangingPunct="0">
              <a:lnSpc>
                <a:spcPct val="150000"/>
              </a:lnSpc>
              <a:spcBef>
                <a:spcPct val="0"/>
              </a:spcBef>
              <a:spcAft>
                <a:spcPct val="0"/>
              </a:spcAft>
            </a:pPr>
            <a:r>
              <a:rPr lang="en-US" altLang="en-US" sz="1400" dirty="0">
                <a:latin typeface="Arial" panose="020B0604020202020204" pitchFamily="34" charset="0"/>
              </a:rPr>
              <a:t>Edges = high frequencies (edges, noise).</a:t>
            </a:r>
          </a:p>
          <a:p>
            <a:pPr lvl="1" eaLnBrk="0" fontAlgn="base" hangingPunct="0">
              <a:lnSpc>
                <a:spcPct val="150000"/>
              </a:lnSpc>
              <a:spcBef>
                <a:spcPct val="0"/>
              </a:spcBef>
              <a:spcAft>
                <a:spcPct val="0"/>
              </a:spcAft>
            </a:pPr>
            <a:r>
              <a:rPr lang="en-US" altLang="en-US" sz="1400" dirty="0">
                <a:latin typeface="Arial" panose="020B0604020202020204" pitchFamily="34" charset="0"/>
              </a:rPr>
              <a:t>Often shown with log scale for better visualization.</a:t>
            </a:r>
          </a:p>
          <a:p>
            <a:pPr lvl="1" eaLnBrk="0" fontAlgn="base" hangingPunct="0">
              <a:lnSpc>
                <a:spcPct val="150000"/>
              </a:lnSpc>
              <a:spcBef>
                <a:spcPct val="0"/>
              </a:spcBef>
              <a:spcAft>
                <a:spcPct val="0"/>
              </a:spcAft>
            </a:pPr>
            <a:r>
              <a:rPr lang="en-US" altLang="en-US" sz="1400" dirty="0">
                <a:latin typeface="Arial" panose="020B0604020202020204" pitchFamily="34" charset="0"/>
              </a:rPr>
              <a:t>Can use </a:t>
            </a:r>
            <a:r>
              <a:rPr lang="en-US" altLang="en-US" sz="1400" dirty="0" err="1">
                <a:latin typeface="Arial" panose="020B0604020202020204" pitchFamily="34" charset="0"/>
              </a:rPr>
              <a:t>fftshift</a:t>
            </a:r>
            <a:r>
              <a:rPr lang="en-US" altLang="en-US" sz="1400" dirty="0">
                <a:latin typeface="Arial" panose="020B0604020202020204" pitchFamily="34" charset="0"/>
              </a:rPr>
              <a:t> to move zero-frequency component to center.</a:t>
            </a:r>
          </a:p>
          <a:p>
            <a:pPr eaLnBrk="0" fontAlgn="base" hangingPunct="0">
              <a:lnSpc>
                <a:spcPct val="150000"/>
              </a:lnSpc>
              <a:spcBef>
                <a:spcPct val="0"/>
              </a:spcBef>
              <a:spcAft>
                <a:spcPct val="0"/>
              </a:spcAft>
            </a:pPr>
            <a:endParaRPr lang="en-US" altLang="en-US" sz="2000" dirty="0" smtClean="0">
              <a:latin typeface="Arial" panose="020B0604020202020204" pitchFamily="34" charset="0"/>
            </a:endParaRPr>
          </a:p>
        </p:txBody>
      </p:sp>
      <p:pic>
        <p:nvPicPr>
          <p:cNvPr id="3" name="Picture 2"/>
          <p:cNvPicPr>
            <a:picLocks noChangeAspect="1"/>
          </p:cNvPicPr>
          <p:nvPr/>
        </p:nvPicPr>
        <p:blipFill>
          <a:blip r:embed="rId3"/>
          <a:stretch>
            <a:fillRect/>
          </a:stretch>
        </p:blipFill>
        <p:spPr>
          <a:xfrm>
            <a:off x="967245" y="2596100"/>
            <a:ext cx="3789482" cy="781785"/>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510960125"/>
              </p:ext>
            </p:extLst>
          </p:nvPr>
        </p:nvGraphicFramePr>
        <p:xfrm>
          <a:off x="5848643" y="1254178"/>
          <a:ext cx="6129998" cy="4091752"/>
        </p:xfrm>
        <a:graphic>
          <a:graphicData uri="http://schemas.openxmlformats.org/drawingml/2006/table">
            <a:tbl>
              <a:tblPr>
                <a:tableStyleId>{616DA210-FB5B-4158-B5E0-FEB733F419BA}</a:tableStyleId>
              </a:tblPr>
              <a:tblGrid>
                <a:gridCol w="967793"/>
                <a:gridCol w="5162205"/>
              </a:tblGrid>
              <a:tr h="248894">
                <a:tc>
                  <a:txBody>
                    <a:bodyPr/>
                    <a:lstStyle/>
                    <a:p>
                      <a:r>
                        <a:rPr lang="en-US" sz="1400" b="1" dirty="0"/>
                        <a:t>Symbol</a:t>
                      </a:r>
                    </a:p>
                  </a:txBody>
                  <a:tcPr marL="69069" marR="69069" marT="34534" marB="34534" anchor="ctr"/>
                </a:tc>
                <a:tc>
                  <a:txBody>
                    <a:bodyPr/>
                    <a:lstStyle/>
                    <a:p>
                      <a:r>
                        <a:rPr lang="en-US" sz="1400" b="1" dirty="0"/>
                        <a:t>Description</a:t>
                      </a:r>
                    </a:p>
                  </a:txBody>
                  <a:tcPr marL="69069" marR="69069" marT="34534" marB="34534" anchor="ctr"/>
                </a:tc>
              </a:tr>
              <a:tr h="436920">
                <a:tc>
                  <a:txBody>
                    <a:bodyPr/>
                    <a:lstStyle/>
                    <a:p>
                      <a:r>
                        <a:rPr lang="en-US" sz="1400" b="1" dirty="0" smtClean="0"/>
                        <a:t>f(</a:t>
                      </a:r>
                      <a:r>
                        <a:rPr lang="en-US" sz="1400" b="1" dirty="0" err="1" smtClean="0"/>
                        <a:t>x,y</a:t>
                      </a:r>
                      <a:r>
                        <a:rPr lang="en-US" sz="1400" b="1" dirty="0" smtClean="0"/>
                        <a:t>)</a:t>
                      </a:r>
                      <a:endParaRPr lang="en-US" sz="1400" b="1" dirty="0"/>
                    </a:p>
                  </a:txBody>
                  <a:tcPr marL="69069" marR="69069" marT="34534" marB="34534" anchor="ctr"/>
                </a:tc>
                <a:tc>
                  <a:txBody>
                    <a:bodyPr/>
                    <a:lstStyle/>
                    <a:p>
                      <a:r>
                        <a:rPr lang="en-US" sz="1400"/>
                        <a:t>The intensity value of the pixel at spatial coordinates (x,y)(x, y). This is your input image.</a:t>
                      </a:r>
                    </a:p>
                  </a:txBody>
                  <a:tcPr marL="69069" marR="69069" marT="34534" marB="34534" anchor="ctr"/>
                </a:tc>
              </a:tr>
              <a:tr h="812973">
                <a:tc>
                  <a:txBody>
                    <a:bodyPr/>
                    <a:lstStyle/>
                    <a:p>
                      <a:r>
                        <a:rPr lang="en-US" sz="1400" b="1" dirty="0" smtClean="0"/>
                        <a:t>F(</a:t>
                      </a:r>
                      <a:r>
                        <a:rPr lang="en-US" sz="1400" b="1" dirty="0" err="1" smtClean="0"/>
                        <a:t>u,v</a:t>
                      </a:r>
                      <a:r>
                        <a:rPr lang="en-US" sz="1400" b="1" dirty="0" smtClean="0"/>
                        <a:t>)</a:t>
                      </a:r>
                      <a:endParaRPr lang="en-US" sz="1400" b="1" dirty="0"/>
                    </a:p>
                  </a:txBody>
                  <a:tcPr marL="69069" marR="69069" marT="34534" marB="34534" anchor="ctr"/>
                </a:tc>
                <a:tc>
                  <a:txBody>
                    <a:bodyPr/>
                    <a:lstStyle/>
                    <a:p>
                      <a:r>
                        <a:rPr lang="en-US" sz="1400"/>
                        <a:t>The complex frequency component at frequency coordinates (u,v)(u, v). This is the output of the transform — it represents how much of a certain frequency is present in the image.</a:t>
                      </a:r>
                    </a:p>
                  </a:txBody>
                  <a:tcPr marL="69069" marR="69069" marT="34534" marB="34534" anchor="ctr"/>
                </a:tc>
              </a:tr>
              <a:tr h="436920">
                <a:tc>
                  <a:txBody>
                    <a:bodyPr/>
                    <a:lstStyle/>
                    <a:p>
                      <a:r>
                        <a:rPr lang="en-US" sz="1400" b="1" dirty="0" smtClean="0"/>
                        <a:t>M</a:t>
                      </a:r>
                      <a:endParaRPr lang="en-US" sz="1400" b="1" dirty="0"/>
                    </a:p>
                  </a:txBody>
                  <a:tcPr marL="69069" marR="69069" marT="34534" marB="34534" anchor="ctr"/>
                </a:tc>
                <a:tc>
                  <a:txBody>
                    <a:bodyPr/>
                    <a:lstStyle/>
                    <a:p>
                      <a:r>
                        <a:rPr lang="en-US" sz="1400"/>
                        <a:t>Width of the image (number of columns/pixels along x-axis).</a:t>
                      </a:r>
                    </a:p>
                  </a:txBody>
                  <a:tcPr marL="69069" marR="69069" marT="34534" marB="34534" anchor="ctr"/>
                </a:tc>
              </a:tr>
              <a:tr h="436920">
                <a:tc>
                  <a:txBody>
                    <a:bodyPr/>
                    <a:lstStyle/>
                    <a:p>
                      <a:r>
                        <a:rPr lang="en-US" sz="1400" b="1" dirty="0" smtClean="0"/>
                        <a:t>N</a:t>
                      </a:r>
                      <a:endParaRPr lang="en-US" sz="1400" b="1" dirty="0"/>
                    </a:p>
                  </a:txBody>
                  <a:tcPr marL="69069" marR="69069" marT="34534" marB="34534" anchor="ctr"/>
                </a:tc>
                <a:tc>
                  <a:txBody>
                    <a:bodyPr/>
                    <a:lstStyle/>
                    <a:p>
                      <a:r>
                        <a:rPr lang="en-US" sz="1400"/>
                        <a:t>Height of the image (number of rows/pixels along y-axis).</a:t>
                      </a:r>
                    </a:p>
                  </a:txBody>
                  <a:tcPr marL="69069" marR="69069" marT="34534" marB="34534" anchor="ctr"/>
                </a:tc>
              </a:tr>
              <a:tr h="248894">
                <a:tc>
                  <a:txBody>
                    <a:bodyPr/>
                    <a:lstStyle/>
                    <a:p>
                      <a:r>
                        <a:rPr lang="en-US" sz="1400" b="1" dirty="0" smtClean="0"/>
                        <a:t>x</a:t>
                      </a:r>
                      <a:r>
                        <a:rPr lang="en-US" sz="1400" b="1" dirty="0"/>
                        <a:t>, y</a:t>
                      </a:r>
                    </a:p>
                  </a:txBody>
                  <a:tcPr marL="69069" marR="69069" marT="34534" marB="34534" anchor="ctr"/>
                </a:tc>
                <a:tc>
                  <a:txBody>
                    <a:bodyPr/>
                    <a:lstStyle/>
                    <a:p>
                      <a:r>
                        <a:rPr lang="en-US" sz="1400"/>
                        <a:t>Spatial coordinates (position in the image).</a:t>
                      </a:r>
                    </a:p>
                  </a:txBody>
                  <a:tcPr marL="69069" marR="69069" marT="34534" marB="34534" anchor="ctr"/>
                </a:tc>
              </a:tr>
              <a:tr h="436920">
                <a:tc>
                  <a:txBody>
                    <a:bodyPr/>
                    <a:lstStyle/>
                    <a:p>
                      <a:r>
                        <a:rPr lang="en-US" sz="1400" b="1" dirty="0" err="1" smtClean="0"/>
                        <a:t>u,v</a:t>
                      </a:r>
                      <a:endParaRPr lang="en-US" sz="1400" b="1" dirty="0"/>
                    </a:p>
                  </a:txBody>
                  <a:tcPr marL="69069" marR="69069" marT="34534" marB="34534" anchor="ctr"/>
                </a:tc>
                <a:tc>
                  <a:txBody>
                    <a:bodyPr/>
                    <a:lstStyle/>
                    <a:p>
                      <a:r>
                        <a:rPr lang="en-US" sz="1400" dirty="0"/>
                        <a:t>Frequency coordinates (horizontal and vertical frequency indices).</a:t>
                      </a:r>
                    </a:p>
                  </a:txBody>
                  <a:tcPr marL="69069" marR="69069" marT="34534" marB="34534" anchor="ctr"/>
                </a:tc>
              </a:tr>
              <a:tr h="248894">
                <a:tc>
                  <a:txBody>
                    <a:bodyPr/>
                    <a:lstStyle/>
                    <a:p>
                      <a:r>
                        <a:rPr lang="en-US" sz="1400" b="1" dirty="0" smtClean="0"/>
                        <a:t>j</a:t>
                      </a:r>
                      <a:endParaRPr lang="en-US" sz="1400" b="1" dirty="0"/>
                    </a:p>
                  </a:txBody>
                  <a:tcPr marL="69069" marR="69069" marT="34534" marB="34534" anchor="ctr"/>
                </a:tc>
                <a:tc>
                  <a:txBody>
                    <a:bodyPr/>
                    <a:lstStyle/>
                    <a:p>
                      <a:r>
                        <a:rPr lang="en-US" sz="1400"/>
                        <a:t>Imaginary unit: j=−1j = \sqrt{-1}.</a:t>
                      </a:r>
                    </a:p>
                  </a:txBody>
                  <a:tcPr marL="69069" marR="69069" marT="34534" marB="34534" anchor="ctr"/>
                </a:tc>
              </a:tr>
              <a:tr h="624947">
                <a:tc>
                  <a:txBody>
                    <a:bodyPr/>
                    <a:lstStyle/>
                    <a:p>
                      <a:r>
                        <a:rPr lang="en-US" sz="1400" b="1" dirty="0"/>
                        <a:t>e−j2</a:t>
                      </a:r>
                      <a:r>
                        <a:rPr lang="el-GR" sz="1400" b="1" dirty="0"/>
                        <a:t>π</a:t>
                      </a:r>
                      <a:r>
                        <a:rPr lang="el-GR" sz="1400" b="1" dirty="0" smtClean="0"/>
                        <a:t>(...)</a:t>
                      </a:r>
                      <a:endParaRPr lang="en-US" sz="1400" b="1" dirty="0"/>
                    </a:p>
                  </a:txBody>
                  <a:tcPr marL="69069" marR="69069" marT="34534" marB="34534" anchor="ctr"/>
                </a:tc>
                <a:tc>
                  <a:txBody>
                    <a:bodyPr/>
                    <a:lstStyle/>
                    <a:p>
                      <a:r>
                        <a:rPr lang="en-US" sz="1400" dirty="0"/>
                        <a:t>The complex exponential, representing a sinusoidal wave (a combination of sine and cosine). It acts as a basis function.</a:t>
                      </a:r>
                    </a:p>
                  </a:txBody>
                  <a:tcPr marL="69069" marR="69069" marT="34534" marB="34534" anchor="ctr"/>
                </a:tc>
              </a:tr>
            </a:tbl>
          </a:graphicData>
        </a:graphic>
      </p:graphicFrame>
    </p:spTree>
    <p:extLst>
      <p:ext uri="{BB962C8B-B14F-4D97-AF65-F5344CB8AC3E}">
        <p14:creationId xmlns:p14="http://schemas.microsoft.com/office/powerpoint/2010/main" val="26783294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Fourier </a:t>
            </a:r>
            <a:r>
              <a:rPr lang="en-US" dirty="0" smtClean="0"/>
              <a:t>Transform</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38</a:t>
            </a:fld>
            <a:endParaRPr lang="en-US"/>
          </a:p>
        </p:txBody>
      </p:sp>
      <p:sp>
        <p:nvSpPr>
          <p:cNvPr id="8" name="Rectangle 1">
            <a:extLst>
              <a:ext uri="{FF2B5EF4-FFF2-40B4-BE49-F238E27FC236}">
                <a16:creationId xmlns="" xmlns:a16="http://schemas.microsoft.com/office/drawing/2014/main" id="{671EAEE3-13FA-4907-3BDA-663BC010B551}"/>
              </a:ext>
            </a:extLst>
          </p:cNvPr>
          <p:cNvSpPr>
            <a:spLocks noGrp="1" noChangeArrowheads="1"/>
          </p:cNvSpPr>
          <p:nvPr>
            <p:ph idx="1"/>
          </p:nvPr>
        </p:nvSpPr>
        <p:spPr bwMode="auto">
          <a:xfrm>
            <a:off x="180652" y="3510607"/>
            <a:ext cx="11326403" cy="49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endParaRPr lang="en-US" altLang="en-US" sz="2000" dirty="0" smtClean="0">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1178180" y="3901115"/>
            <a:ext cx="4068645" cy="2359814"/>
          </a:xfrm>
          <a:prstGeom prst="rect">
            <a:avLst/>
          </a:prstGeom>
        </p:spPr>
      </p:pic>
      <p:pic>
        <p:nvPicPr>
          <p:cNvPr id="7" name="Picture 6"/>
          <p:cNvPicPr>
            <a:picLocks noChangeAspect="1"/>
          </p:cNvPicPr>
          <p:nvPr/>
        </p:nvPicPr>
        <p:blipFill>
          <a:blip r:embed="rId3"/>
          <a:stretch>
            <a:fillRect/>
          </a:stretch>
        </p:blipFill>
        <p:spPr>
          <a:xfrm>
            <a:off x="7437478" y="1095568"/>
            <a:ext cx="3527009" cy="5165361"/>
          </a:xfrm>
          <a:prstGeom prst="rect">
            <a:avLst/>
          </a:prstGeom>
        </p:spPr>
      </p:pic>
      <p:pic>
        <p:nvPicPr>
          <p:cNvPr id="9" name="Picture 8"/>
          <p:cNvPicPr>
            <a:picLocks noChangeAspect="1"/>
          </p:cNvPicPr>
          <p:nvPr/>
        </p:nvPicPr>
        <p:blipFill>
          <a:blip r:embed="rId4"/>
          <a:stretch>
            <a:fillRect/>
          </a:stretch>
        </p:blipFill>
        <p:spPr>
          <a:xfrm>
            <a:off x="324196" y="1134111"/>
            <a:ext cx="5657850" cy="2571750"/>
          </a:xfrm>
          <a:prstGeom prst="rect">
            <a:avLst/>
          </a:prstGeom>
        </p:spPr>
      </p:pic>
    </p:spTree>
    <p:extLst>
      <p:ext uri="{BB962C8B-B14F-4D97-AF65-F5344CB8AC3E}">
        <p14:creationId xmlns:p14="http://schemas.microsoft.com/office/powerpoint/2010/main" val="27629813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Fourier </a:t>
            </a:r>
            <a:r>
              <a:rPr lang="en-US" dirty="0" smtClean="0"/>
              <a:t>Transform</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39</a:t>
            </a:fld>
            <a:endParaRPr lang="en-US"/>
          </a:p>
        </p:txBody>
      </p:sp>
      <p:sp>
        <p:nvSpPr>
          <p:cNvPr id="8" name="Rectangle 1">
            <a:extLst>
              <a:ext uri="{FF2B5EF4-FFF2-40B4-BE49-F238E27FC236}">
                <a16:creationId xmlns="" xmlns:a16="http://schemas.microsoft.com/office/drawing/2014/main" id="{671EAEE3-13FA-4907-3BDA-663BC010B551}"/>
              </a:ext>
            </a:extLst>
          </p:cNvPr>
          <p:cNvSpPr>
            <a:spLocks noGrp="1" noChangeArrowheads="1"/>
          </p:cNvSpPr>
          <p:nvPr>
            <p:ph idx="1"/>
          </p:nvPr>
        </p:nvSpPr>
        <p:spPr bwMode="auto">
          <a:xfrm>
            <a:off x="180652" y="3510607"/>
            <a:ext cx="11326403" cy="49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endParaRPr lang="en-US" altLang="en-US" sz="2000" dirty="0" smtClean="0">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1270000" y="1304700"/>
            <a:ext cx="9902822" cy="5405805"/>
          </a:xfrm>
          <a:prstGeom prst="rect">
            <a:avLst/>
          </a:prstGeom>
        </p:spPr>
      </p:pic>
    </p:spTree>
    <p:extLst>
      <p:ext uri="{BB962C8B-B14F-4D97-AF65-F5344CB8AC3E}">
        <p14:creationId xmlns:p14="http://schemas.microsoft.com/office/powerpoint/2010/main" val="5072382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2B4EA52-E083-7126-11E6-51F3379A93CF}"/>
            </a:ext>
          </a:extLst>
        </p:cNvPr>
        <p:cNvGrpSpPr/>
        <p:nvPr/>
      </p:nvGrpSpPr>
      <p:grpSpPr>
        <a:xfrm>
          <a:off x="0" y="0"/>
          <a:ext cx="0" cy="0"/>
          <a:chOff x="0" y="0"/>
          <a:chExt cx="0" cy="0"/>
        </a:xfrm>
      </p:grpSpPr>
      <p:pic>
        <p:nvPicPr>
          <p:cNvPr id="4" name="Picture 3">
            <a:extLst>
              <a:ext uri="{FF2B5EF4-FFF2-40B4-BE49-F238E27FC236}">
                <a16:creationId xmlns="" xmlns:a16="http://schemas.microsoft.com/office/drawing/2014/main" id="{41BE7BB9-BED1-A7F4-5885-2A1DC098F9C4}"/>
              </a:ext>
            </a:extLst>
          </p:cNvPr>
          <p:cNvPicPr>
            <a:picLocks noChangeAspect="1"/>
          </p:cNvPicPr>
          <p:nvPr/>
        </p:nvPicPr>
        <p:blipFill>
          <a:blip r:embed="rId3"/>
          <a:stretch>
            <a:fillRect/>
          </a:stretch>
        </p:blipFill>
        <p:spPr>
          <a:xfrm>
            <a:off x="7028551" y="4582274"/>
            <a:ext cx="4551706" cy="2243799"/>
          </a:xfrm>
          <a:prstGeom prst="rect">
            <a:avLst/>
          </a:prstGeom>
        </p:spPr>
      </p:pic>
      <p:sp>
        <p:nvSpPr>
          <p:cNvPr id="2" name="Title 1">
            <a:extLst>
              <a:ext uri="{FF2B5EF4-FFF2-40B4-BE49-F238E27FC236}">
                <a16:creationId xmlns="" xmlns:a16="http://schemas.microsoft.com/office/drawing/2014/main" id="{4E803751-3FA7-AF3F-381E-34435F2CD1FF}"/>
              </a:ext>
            </a:extLst>
          </p:cNvPr>
          <p:cNvSpPr>
            <a:spLocks noGrp="1"/>
          </p:cNvSpPr>
          <p:nvPr>
            <p:ph type="title"/>
          </p:nvPr>
        </p:nvSpPr>
        <p:spPr/>
        <p:txBody>
          <a:bodyPr/>
          <a:lstStyle/>
          <a:p>
            <a:r>
              <a:rPr lang="en-US" dirty="0"/>
              <a:t>    Color Physics</a:t>
            </a:r>
          </a:p>
        </p:txBody>
      </p:sp>
      <p:sp>
        <p:nvSpPr>
          <p:cNvPr id="5" name="Footer Placeholder 4">
            <a:extLst>
              <a:ext uri="{FF2B5EF4-FFF2-40B4-BE49-F238E27FC236}">
                <a16:creationId xmlns="" xmlns:a16="http://schemas.microsoft.com/office/drawing/2014/main" id="{F4868E14-4995-73E5-C1D2-7116CDEA8DF7}"/>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C143940D-79BA-D47C-B412-2F97B61F852F}"/>
              </a:ext>
            </a:extLst>
          </p:cNvPr>
          <p:cNvSpPr>
            <a:spLocks noGrp="1"/>
          </p:cNvSpPr>
          <p:nvPr>
            <p:ph type="sldNum" sz="quarter" idx="12"/>
          </p:nvPr>
        </p:nvSpPr>
        <p:spPr/>
        <p:txBody>
          <a:bodyPr/>
          <a:lstStyle/>
          <a:p>
            <a:fld id="{CC529A1F-6900-4D36-92AC-B7647C1D9DDB}" type="slidenum">
              <a:rPr lang="en-US" smtClean="0"/>
              <a:t>4</a:t>
            </a:fld>
            <a:endParaRPr lang="en-US"/>
          </a:p>
        </p:txBody>
      </p:sp>
      <p:sp>
        <p:nvSpPr>
          <p:cNvPr id="8" name="Rectangle 1">
            <a:extLst>
              <a:ext uri="{FF2B5EF4-FFF2-40B4-BE49-F238E27FC236}">
                <a16:creationId xmlns="" xmlns:a16="http://schemas.microsoft.com/office/drawing/2014/main" id="{C854E4BD-72E2-D3C4-9650-B75F72F30135}"/>
              </a:ext>
            </a:extLst>
          </p:cNvPr>
          <p:cNvSpPr>
            <a:spLocks noGrp="1" noChangeArrowheads="1"/>
          </p:cNvSpPr>
          <p:nvPr>
            <p:ph idx="1"/>
          </p:nvPr>
        </p:nvSpPr>
        <p:spPr bwMode="auto">
          <a:xfrm>
            <a:off x="273120" y="1074509"/>
            <a:ext cx="6292068"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Isaac Newton revealed </a:t>
            </a:r>
            <a:r>
              <a:rPr kumimoji="0" lang="en-US" altLang="en-US" sz="2000" b="0" i="0" u="none" strike="noStrike" cap="none" normalizeH="0" baseline="0" dirty="0" smtClean="0">
                <a:ln>
                  <a:noFill/>
                </a:ln>
                <a:solidFill>
                  <a:schemeClr val="tx1"/>
                </a:solidFill>
                <a:effectLst/>
                <a:latin typeface="Arial" panose="020B0604020202020204" pitchFamily="34" charset="0"/>
              </a:rPr>
              <a:t>several </a:t>
            </a:r>
            <a:r>
              <a:rPr kumimoji="0" lang="en-US" altLang="en-US" sz="2000" b="1" i="0" u="none" strike="noStrike" cap="none" normalizeH="0" baseline="0" dirty="0" smtClean="0">
                <a:ln>
                  <a:noFill/>
                </a:ln>
                <a:solidFill>
                  <a:schemeClr val="tx1"/>
                </a:solidFill>
                <a:effectLst/>
                <a:latin typeface="Arial" panose="020B0604020202020204" pitchFamily="34" charset="0"/>
              </a:rPr>
              <a:t>intrinsic properties </a:t>
            </a:r>
            <a:r>
              <a:rPr kumimoji="0" lang="en-US" altLang="en-US" sz="2000" b="0" i="0" u="none" strike="noStrike" cap="none" normalizeH="0" baseline="0" dirty="0" smtClean="0">
                <a:ln>
                  <a:noFill/>
                </a:ln>
                <a:solidFill>
                  <a:schemeClr val="tx1"/>
                </a:solidFill>
                <a:effectLst/>
                <a:latin typeface="Arial" panose="020B0604020202020204" pitchFamily="34" charset="0"/>
              </a:rPr>
              <a:t>of </a:t>
            </a:r>
            <a:r>
              <a:rPr kumimoji="0" lang="en-US" altLang="en-US" sz="2000" b="0" i="0" u="none" strike="noStrike" cap="none" normalizeH="0" baseline="0" dirty="0">
                <a:ln>
                  <a:noFill/>
                </a:ln>
                <a:solidFill>
                  <a:schemeClr val="tx1"/>
                </a:solidFill>
                <a:effectLst/>
                <a:latin typeface="Arial" panose="020B0604020202020204" pitchFamily="34" charset="0"/>
              </a:rPr>
              <a:t>light in experiments summarized by his </a:t>
            </a:r>
            <a:r>
              <a:rPr kumimoji="0" lang="en-US" altLang="en-US" sz="2000" b="0" i="0" u="none" strike="noStrike" cap="none" normalizeH="0" baseline="0" dirty="0" smtClean="0">
                <a:ln>
                  <a:noFill/>
                </a:ln>
                <a:solidFill>
                  <a:schemeClr val="tx1"/>
                </a:solidFill>
                <a:effectLst/>
                <a:latin typeface="Arial" panose="020B0604020202020204" pitchFamily="34" charset="0"/>
              </a:rPr>
              <a:t>drawing </a:t>
            </a:r>
            <a:r>
              <a:rPr kumimoji="0" lang="en-US" altLang="en-US" sz="2000" b="0" i="0" u="none" strike="noStrike" cap="none" normalizeH="0" baseline="0" dirty="0">
                <a:ln>
                  <a:noFill/>
                </a:ln>
                <a:solidFill>
                  <a:schemeClr val="tx1"/>
                </a:solidFill>
                <a:effectLst/>
                <a:latin typeface="Arial" panose="020B0604020202020204" pitchFamily="34" charset="0"/>
              </a:rPr>
              <a:t>in Figure (Newtons original hand drawn drawing). </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A </a:t>
            </a:r>
            <a:r>
              <a:rPr kumimoji="0" lang="en-US" altLang="en-US" sz="2000" b="1" i="0" u="none" strike="noStrike" cap="none" normalizeH="0" baseline="0" dirty="0">
                <a:ln>
                  <a:noFill/>
                </a:ln>
                <a:solidFill>
                  <a:schemeClr val="tx1"/>
                </a:solidFill>
                <a:effectLst/>
                <a:latin typeface="Arial" panose="020B0604020202020204" pitchFamily="34" charset="0"/>
              </a:rPr>
              <a:t>pinhole of sunlight enters through the window </a:t>
            </a:r>
            <a:r>
              <a:rPr kumimoji="0" lang="en-US" altLang="en-US" sz="2000" b="0" i="0" u="none" strike="noStrike" cap="none" normalizeH="0" baseline="0" dirty="0">
                <a:ln>
                  <a:noFill/>
                </a:ln>
                <a:solidFill>
                  <a:schemeClr val="tx1"/>
                </a:solidFill>
                <a:effectLst/>
                <a:latin typeface="Arial" panose="020B0604020202020204" pitchFamily="34" charset="0"/>
              </a:rPr>
              <a:t>shade, and a lens focuses the </a:t>
            </a:r>
            <a:r>
              <a:rPr kumimoji="0" lang="en-US" altLang="en-US" sz="2000" b="1" i="0" u="none" strike="noStrike" cap="none" normalizeH="0" baseline="0" dirty="0">
                <a:ln>
                  <a:noFill/>
                </a:ln>
                <a:solidFill>
                  <a:schemeClr val="tx1"/>
                </a:solidFill>
                <a:effectLst/>
                <a:latin typeface="Arial" panose="020B0604020202020204" pitchFamily="34" charset="0"/>
              </a:rPr>
              <a:t>light onto a prism</a:t>
            </a:r>
            <a:r>
              <a:rPr kumimoji="0" lang="en-US" altLang="en-US" sz="2000" b="0" i="0" u="none" strike="noStrike" cap="none" normalizeH="0" baseline="0" dirty="0">
                <a:ln>
                  <a:noFill/>
                </a:ln>
                <a:solidFill>
                  <a:schemeClr val="tx1"/>
                </a:solidFill>
                <a:effectLst/>
                <a:latin typeface="Arial" panose="020B0604020202020204" pitchFamily="34" charset="0"/>
              </a:rPr>
              <a:t>. </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The prism then </a:t>
            </a:r>
            <a:r>
              <a:rPr kumimoji="0" lang="en-US" altLang="en-US" sz="2000" b="1" i="0" u="none" strike="noStrike" cap="none" normalizeH="0" baseline="0" dirty="0">
                <a:ln>
                  <a:noFill/>
                </a:ln>
                <a:solidFill>
                  <a:schemeClr val="tx1"/>
                </a:solidFill>
                <a:effectLst/>
                <a:latin typeface="Arial" panose="020B0604020202020204" pitchFamily="34" charset="0"/>
              </a:rPr>
              <a:t>divides the white light into many different </a:t>
            </a:r>
            <a:r>
              <a:rPr kumimoji="0" lang="en-US" altLang="en-US" sz="2000" b="1" i="0" u="none" strike="noStrike" cap="none" normalizeH="0" baseline="0" dirty="0">
                <a:ln>
                  <a:noFill/>
                </a:ln>
                <a:solidFill>
                  <a:srgbClr val="FF0000"/>
                </a:solidFill>
                <a:effectLst/>
                <a:latin typeface="Arial" panose="020B0604020202020204" pitchFamily="34" charset="0"/>
              </a:rPr>
              <a:t>c</a:t>
            </a:r>
            <a:r>
              <a:rPr kumimoji="0" lang="en-US" altLang="en-US" sz="2000" b="1" i="0" u="none" strike="noStrike" cap="none" normalizeH="0" baseline="0" dirty="0">
                <a:ln>
                  <a:noFill/>
                </a:ln>
                <a:solidFill>
                  <a:schemeClr val="accent4">
                    <a:lumMod val="60000"/>
                    <a:lumOff val="40000"/>
                  </a:schemeClr>
                </a:solidFill>
                <a:effectLst/>
                <a:latin typeface="Arial" panose="020B0604020202020204" pitchFamily="34" charset="0"/>
              </a:rPr>
              <a:t>o</a:t>
            </a:r>
            <a:r>
              <a:rPr kumimoji="0" lang="en-US" altLang="en-US" sz="2000" b="1" i="0" u="none" strike="noStrike" cap="none" normalizeH="0" baseline="0" dirty="0">
                <a:ln>
                  <a:noFill/>
                </a:ln>
                <a:solidFill>
                  <a:srgbClr val="00B050"/>
                </a:solidFill>
                <a:effectLst/>
                <a:latin typeface="Arial" panose="020B0604020202020204" pitchFamily="34" charset="0"/>
              </a:rPr>
              <a:t>l</a:t>
            </a:r>
            <a:r>
              <a:rPr kumimoji="0" lang="en-US" altLang="en-US" sz="2000" b="1" i="0" u="none" strike="noStrike" cap="none" normalizeH="0" baseline="0" dirty="0">
                <a:ln>
                  <a:noFill/>
                </a:ln>
                <a:solidFill>
                  <a:schemeClr val="accent1">
                    <a:lumMod val="60000"/>
                    <a:lumOff val="40000"/>
                  </a:schemeClr>
                </a:solidFill>
                <a:effectLst/>
                <a:latin typeface="Arial" panose="020B0604020202020204" pitchFamily="34" charset="0"/>
              </a:rPr>
              <a:t>o</a:t>
            </a:r>
            <a:r>
              <a:rPr kumimoji="0" lang="en-US" altLang="en-US" sz="2000" b="1" i="0" u="none" strike="noStrike" cap="none" normalizeH="0" baseline="0" dirty="0">
                <a:ln>
                  <a:noFill/>
                </a:ln>
                <a:solidFill>
                  <a:schemeClr val="accent1">
                    <a:lumMod val="75000"/>
                  </a:schemeClr>
                </a:solidFill>
                <a:effectLst/>
                <a:latin typeface="Arial" panose="020B0604020202020204" pitchFamily="34" charset="0"/>
              </a:rPr>
              <a:t>r</a:t>
            </a:r>
            <a:r>
              <a:rPr kumimoji="0" lang="en-US" altLang="en-US" sz="2000" b="1" i="0" u="none" strike="noStrike" cap="none" normalizeH="0" baseline="0" dirty="0">
                <a:ln>
                  <a:noFill/>
                </a:ln>
                <a:solidFill>
                  <a:schemeClr val="tx1"/>
                </a:solidFill>
                <a:effectLst/>
                <a:latin typeface="Arial" panose="020B0604020202020204" pitchFamily="34" charset="0"/>
              </a:rPr>
              <a:t>s.</a:t>
            </a:r>
            <a:r>
              <a:rPr kumimoji="0" lang="en-US" altLang="en-US" sz="2000" b="0" i="0" u="none" strike="noStrike" cap="none" normalizeH="0" baseline="0" dirty="0">
                <a:ln>
                  <a:noFill/>
                </a:ln>
                <a:solidFill>
                  <a:schemeClr val="tx1"/>
                </a:solidFill>
                <a:effectLst/>
                <a:latin typeface="Arial" panose="020B0604020202020204" pitchFamily="34" charset="0"/>
              </a:rPr>
              <a:t> </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These </a:t>
            </a:r>
            <a:r>
              <a:rPr kumimoji="0" lang="en-US" altLang="en-US" sz="2000" b="1" i="0" u="none" strike="noStrike" cap="none" normalizeH="0" baseline="0" dirty="0">
                <a:ln>
                  <a:noFill/>
                </a:ln>
                <a:solidFill>
                  <a:schemeClr val="tx1"/>
                </a:solidFill>
                <a:effectLst/>
                <a:latin typeface="Arial" panose="020B0604020202020204" pitchFamily="34" charset="0"/>
              </a:rPr>
              <a:t>colors are elemental</a:t>
            </a:r>
            <a:r>
              <a:rPr kumimoji="0" lang="en-US" altLang="en-US" sz="2000" b="0" i="0" u="none" strike="noStrike" cap="none" normalizeH="0" baseline="0" dirty="0">
                <a:ln>
                  <a:noFill/>
                </a:ln>
                <a:solidFill>
                  <a:schemeClr val="tx1"/>
                </a:solidFill>
                <a:effectLst/>
                <a:latin typeface="Arial" panose="020B0604020202020204" pitchFamily="34" charset="0"/>
              </a:rPr>
              <a:t>: if one of the component colors is passed through a second prism, it doesn’t split into further components.</a:t>
            </a:r>
          </a:p>
        </p:txBody>
      </p:sp>
      <p:pic>
        <p:nvPicPr>
          <p:cNvPr id="3" name="Picture 2">
            <a:extLst>
              <a:ext uri="{FF2B5EF4-FFF2-40B4-BE49-F238E27FC236}">
                <a16:creationId xmlns="" xmlns:a16="http://schemas.microsoft.com/office/drawing/2014/main" id="{105FCEF8-68E7-81F2-635F-2266C8A2765B}"/>
              </a:ext>
            </a:extLst>
          </p:cNvPr>
          <p:cNvPicPr>
            <a:picLocks noChangeAspect="1"/>
          </p:cNvPicPr>
          <p:nvPr/>
        </p:nvPicPr>
        <p:blipFill>
          <a:blip r:embed="rId4"/>
          <a:stretch>
            <a:fillRect/>
          </a:stretch>
        </p:blipFill>
        <p:spPr>
          <a:xfrm>
            <a:off x="6518864" y="1085318"/>
            <a:ext cx="5673135" cy="3496956"/>
          </a:xfrm>
          <a:prstGeom prst="rect">
            <a:avLst/>
          </a:prstGeom>
        </p:spPr>
      </p:pic>
      <p:sp>
        <p:nvSpPr>
          <p:cNvPr id="7" name="Rectangular Callout 6"/>
          <p:cNvSpPr/>
          <p:nvPr/>
        </p:nvSpPr>
        <p:spPr>
          <a:xfrm>
            <a:off x="2662813" y="3898761"/>
            <a:ext cx="3540634" cy="432305"/>
          </a:xfrm>
          <a:prstGeom prst="wedgeRectCallout">
            <a:avLst>
              <a:gd name="adj1" fmla="val -21401"/>
              <a:gd name="adj2" fmla="val 880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is the meaning of elemental?</a:t>
            </a:r>
            <a:endParaRPr lang="en-US" dirty="0"/>
          </a:p>
        </p:txBody>
      </p:sp>
    </p:spTree>
    <p:extLst>
      <p:ext uri="{BB962C8B-B14F-4D97-AF65-F5344CB8AC3E}">
        <p14:creationId xmlns:p14="http://schemas.microsoft.com/office/powerpoint/2010/main" val="224717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Frequency domain filtering</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40</a:t>
            </a:fld>
            <a:endParaRPr lang="en-US"/>
          </a:p>
        </p:txBody>
      </p:sp>
      <p:sp>
        <p:nvSpPr>
          <p:cNvPr id="8" name="Rectangle 1">
            <a:extLst>
              <a:ext uri="{FF2B5EF4-FFF2-40B4-BE49-F238E27FC236}">
                <a16:creationId xmlns="" xmlns:a16="http://schemas.microsoft.com/office/drawing/2014/main" id="{671EAEE3-13FA-4907-3BDA-663BC010B551}"/>
              </a:ext>
            </a:extLst>
          </p:cNvPr>
          <p:cNvSpPr>
            <a:spLocks noGrp="1" noChangeArrowheads="1"/>
          </p:cNvSpPr>
          <p:nvPr>
            <p:ph idx="1"/>
          </p:nvPr>
        </p:nvSpPr>
        <p:spPr bwMode="auto">
          <a:xfrm>
            <a:off x="0" y="1454652"/>
            <a:ext cx="11326403"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400" dirty="0">
                <a:latin typeface="Arial" panose="020B0604020202020204" pitchFamily="34" charset="0"/>
              </a:rPr>
              <a:t>What is Frequency Domain Filtering</a:t>
            </a:r>
            <a:r>
              <a:rPr lang="en-US" altLang="en-US" sz="2400" dirty="0" smtClean="0">
                <a:latin typeface="Arial" panose="020B0604020202020204" pitchFamily="34" charset="0"/>
              </a:rPr>
              <a:t>?</a:t>
            </a:r>
          </a:p>
          <a:p>
            <a:pPr lvl="1" eaLnBrk="0" fontAlgn="base" hangingPunct="0">
              <a:lnSpc>
                <a:spcPct val="150000"/>
              </a:lnSpc>
              <a:spcBef>
                <a:spcPct val="0"/>
              </a:spcBef>
              <a:spcAft>
                <a:spcPct val="0"/>
              </a:spcAft>
            </a:pPr>
            <a:r>
              <a:rPr lang="en-US" altLang="en-US" sz="2000" dirty="0" smtClean="0">
                <a:latin typeface="Arial" panose="020B0604020202020204" pitchFamily="34" charset="0"/>
              </a:rPr>
              <a:t>Instead </a:t>
            </a:r>
            <a:r>
              <a:rPr lang="en-US" altLang="en-US" sz="2000" dirty="0">
                <a:latin typeface="Arial" panose="020B0604020202020204" pitchFamily="34" charset="0"/>
              </a:rPr>
              <a:t>of modifying pixel values directly (spatial domain), </a:t>
            </a:r>
            <a:r>
              <a:rPr lang="en-US" altLang="en-US" sz="2000" dirty="0" smtClean="0">
                <a:latin typeface="Arial" panose="020B0604020202020204" pitchFamily="34" charset="0"/>
              </a:rPr>
              <a:t>we:</a:t>
            </a:r>
          </a:p>
          <a:p>
            <a:pPr lvl="2" eaLnBrk="0" fontAlgn="base" hangingPunct="0">
              <a:lnSpc>
                <a:spcPct val="150000"/>
              </a:lnSpc>
              <a:spcBef>
                <a:spcPct val="0"/>
              </a:spcBef>
              <a:spcAft>
                <a:spcPct val="0"/>
              </a:spcAft>
            </a:pPr>
            <a:r>
              <a:rPr lang="en-US" altLang="en-US" sz="1600" dirty="0" smtClean="0">
                <a:latin typeface="Arial" panose="020B0604020202020204" pitchFamily="34" charset="0"/>
              </a:rPr>
              <a:t>Transform </a:t>
            </a:r>
            <a:r>
              <a:rPr lang="en-US" altLang="en-US" sz="1600" dirty="0">
                <a:latin typeface="Arial" panose="020B0604020202020204" pitchFamily="34" charset="0"/>
              </a:rPr>
              <a:t>the image to the frequency </a:t>
            </a:r>
            <a:r>
              <a:rPr lang="en-US" altLang="en-US" sz="1600" dirty="0" smtClean="0">
                <a:latin typeface="Arial" panose="020B0604020202020204" pitchFamily="34" charset="0"/>
              </a:rPr>
              <a:t>domain</a:t>
            </a:r>
          </a:p>
          <a:p>
            <a:pPr lvl="2" eaLnBrk="0" fontAlgn="base" hangingPunct="0">
              <a:lnSpc>
                <a:spcPct val="150000"/>
              </a:lnSpc>
              <a:spcBef>
                <a:spcPct val="0"/>
              </a:spcBef>
              <a:spcAft>
                <a:spcPct val="0"/>
              </a:spcAft>
            </a:pPr>
            <a:r>
              <a:rPr lang="en-US" altLang="en-US" sz="1600" dirty="0" smtClean="0">
                <a:latin typeface="Arial" panose="020B0604020202020204" pitchFamily="34" charset="0"/>
              </a:rPr>
              <a:t>Apply </a:t>
            </a:r>
            <a:r>
              <a:rPr lang="en-US" altLang="en-US" sz="1600" dirty="0">
                <a:latin typeface="Arial" panose="020B0604020202020204" pitchFamily="34" charset="0"/>
              </a:rPr>
              <a:t>a filter mask (modify frequency components</a:t>
            </a:r>
            <a:r>
              <a:rPr lang="en-US" altLang="en-US" sz="1600" dirty="0" smtClean="0">
                <a:latin typeface="Arial" panose="020B0604020202020204" pitchFamily="34" charset="0"/>
              </a:rPr>
              <a:t>)</a:t>
            </a:r>
          </a:p>
          <a:p>
            <a:pPr lvl="2" eaLnBrk="0" fontAlgn="base" hangingPunct="0">
              <a:lnSpc>
                <a:spcPct val="150000"/>
              </a:lnSpc>
              <a:spcBef>
                <a:spcPct val="0"/>
              </a:spcBef>
              <a:spcAft>
                <a:spcPct val="0"/>
              </a:spcAft>
            </a:pPr>
            <a:r>
              <a:rPr lang="en-US" altLang="en-US" sz="1600" dirty="0" smtClean="0">
                <a:latin typeface="Arial" panose="020B0604020202020204" pitchFamily="34" charset="0"/>
              </a:rPr>
              <a:t>Inverse </a:t>
            </a:r>
            <a:r>
              <a:rPr lang="en-US" altLang="en-US" sz="1600" dirty="0">
                <a:latin typeface="Arial" panose="020B0604020202020204" pitchFamily="34" charset="0"/>
              </a:rPr>
              <a:t>transform back to spatial </a:t>
            </a:r>
            <a:r>
              <a:rPr lang="en-US" altLang="en-US" sz="1600" dirty="0" smtClean="0">
                <a:latin typeface="Arial" panose="020B0604020202020204" pitchFamily="34" charset="0"/>
              </a:rPr>
              <a:t>domain</a:t>
            </a:r>
          </a:p>
          <a:p>
            <a:pPr eaLnBrk="0" fontAlgn="base" hangingPunct="0">
              <a:lnSpc>
                <a:spcPct val="150000"/>
              </a:lnSpc>
              <a:spcBef>
                <a:spcPct val="0"/>
              </a:spcBef>
              <a:spcAft>
                <a:spcPct val="0"/>
              </a:spcAft>
            </a:pPr>
            <a:r>
              <a:rPr lang="en-US" altLang="en-US" sz="2400" dirty="0" smtClean="0">
                <a:latin typeface="Arial" panose="020B0604020202020204" pitchFamily="34" charset="0"/>
              </a:rPr>
              <a:t>Why </a:t>
            </a:r>
            <a:r>
              <a:rPr lang="en-US" altLang="en-US" sz="2400" dirty="0">
                <a:latin typeface="Arial" panose="020B0604020202020204" pitchFamily="34" charset="0"/>
              </a:rPr>
              <a:t>use </a:t>
            </a:r>
            <a:r>
              <a:rPr lang="en-US" altLang="en-US" sz="2400" dirty="0" smtClean="0">
                <a:latin typeface="Arial" panose="020B0604020202020204" pitchFamily="34" charset="0"/>
              </a:rPr>
              <a:t>it?</a:t>
            </a:r>
          </a:p>
          <a:p>
            <a:pPr lvl="1" eaLnBrk="0" fontAlgn="base" hangingPunct="0">
              <a:lnSpc>
                <a:spcPct val="150000"/>
              </a:lnSpc>
              <a:spcBef>
                <a:spcPct val="0"/>
              </a:spcBef>
              <a:spcAft>
                <a:spcPct val="0"/>
              </a:spcAft>
            </a:pPr>
            <a:r>
              <a:rPr lang="en-US" altLang="en-US" sz="2000" dirty="0" smtClean="0">
                <a:latin typeface="Arial" panose="020B0604020202020204" pitchFamily="34" charset="0"/>
              </a:rPr>
              <a:t>Efficient </a:t>
            </a:r>
            <a:r>
              <a:rPr lang="en-US" altLang="en-US" sz="2000" dirty="0">
                <a:latin typeface="Arial" panose="020B0604020202020204" pitchFamily="34" charset="0"/>
              </a:rPr>
              <a:t>for large </a:t>
            </a:r>
            <a:r>
              <a:rPr lang="en-US" altLang="en-US" sz="2000" dirty="0" smtClean="0">
                <a:latin typeface="Arial" panose="020B0604020202020204" pitchFamily="34" charset="0"/>
              </a:rPr>
              <a:t>filters</a:t>
            </a:r>
          </a:p>
          <a:p>
            <a:pPr lvl="1" eaLnBrk="0" fontAlgn="base" hangingPunct="0">
              <a:lnSpc>
                <a:spcPct val="150000"/>
              </a:lnSpc>
              <a:spcBef>
                <a:spcPct val="0"/>
              </a:spcBef>
              <a:spcAft>
                <a:spcPct val="0"/>
              </a:spcAft>
            </a:pPr>
            <a:r>
              <a:rPr lang="en-US" altLang="en-US" sz="2000" dirty="0" smtClean="0">
                <a:latin typeface="Arial" panose="020B0604020202020204" pitchFamily="34" charset="0"/>
              </a:rPr>
              <a:t>Enables </a:t>
            </a:r>
            <a:r>
              <a:rPr lang="en-US" altLang="en-US" sz="2000" dirty="0">
                <a:latin typeface="Arial" panose="020B0604020202020204" pitchFamily="34" charset="0"/>
              </a:rPr>
              <a:t>global filtering (e.g., low-pass, high-pass</a:t>
            </a:r>
            <a:r>
              <a:rPr lang="en-US" altLang="en-US" sz="2000" dirty="0" smtClean="0">
                <a:latin typeface="Arial" panose="020B0604020202020204" pitchFamily="34" charset="0"/>
              </a:rPr>
              <a:t>)</a:t>
            </a:r>
          </a:p>
          <a:p>
            <a:pPr lvl="1" eaLnBrk="0" fontAlgn="base" hangingPunct="0">
              <a:lnSpc>
                <a:spcPct val="150000"/>
              </a:lnSpc>
              <a:spcBef>
                <a:spcPct val="0"/>
              </a:spcBef>
              <a:spcAft>
                <a:spcPct val="0"/>
              </a:spcAft>
            </a:pPr>
            <a:r>
              <a:rPr lang="en-US" altLang="en-US" sz="2000" dirty="0" smtClean="0">
                <a:latin typeface="Arial" panose="020B0604020202020204" pitchFamily="34" charset="0"/>
              </a:rPr>
              <a:t>Precise </a:t>
            </a:r>
            <a:r>
              <a:rPr lang="en-US" altLang="en-US" sz="2000" dirty="0">
                <a:latin typeface="Arial" panose="020B0604020202020204" pitchFamily="34" charset="0"/>
              </a:rPr>
              <a:t>control over specific frequency components</a:t>
            </a:r>
            <a:endParaRPr lang="en-US" altLang="en-US" sz="2800" dirty="0" smtClean="0">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6601767" y="2496277"/>
            <a:ext cx="5515418" cy="3370774"/>
          </a:xfrm>
          <a:prstGeom prst="rect">
            <a:avLst/>
          </a:prstGeom>
        </p:spPr>
      </p:pic>
    </p:spTree>
    <p:extLst>
      <p:ext uri="{BB962C8B-B14F-4D97-AF65-F5344CB8AC3E}">
        <p14:creationId xmlns:p14="http://schemas.microsoft.com/office/powerpoint/2010/main" val="3612884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Types of Frequency domain filtering</a:t>
            </a:r>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41</a:t>
            </a:fld>
            <a:endParaRPr lang="en-US"/>
          </a:p>
        </p:txBody>
      </p:sp>
      <p:sp>
        <p:nvSpPr>
          <p:cNvPr id="8" name="Rectangle 1">
            <a:extLst>
              <a:ext uri="{FF2B5EF4-FFF2-40B4-BE49-F238E27FC236}">
                <a16:creationId xmlns="" xmlns:a16="http://schemas.microsoft.com/office/drawing/2014/main" id="{671EAEE3-13FA-4907-3BDA-663BC010B551}"/>
              </a:ext>
            </a:extLst>
          </p:cNvPr>
          <p:cNvSpPr>
            <a:spLocks noGrp="1" noChangeArrowheads="1"/>
          </p:cNvSpPr>
          <p:nvPr>
            <p:ph idx="1"/>
          </p:nvPr>
        </p:nvSpPr>
        <p:spPr bwMode="auto">
          <a:xfrm>
            <a:off x="249382" y="1015247"/>
            <a:ext cx="11326403"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000" b="1" dirty="0" smtClean="0">
                <a:latin typeface="Arial" panose="020B0604020202020204" pitchFamily="34" charset="0"/>
              </a:rPr>
              <a:t>Low pass filter</a:t>
            </a:r>
          </a:p>
          <a:p>
            <a:pPr lvl="1" eaLnBrk="0" fontAlgn="base" hangingPunct="0">
              <a:lnSpc>
                <a:spcPct val="150000"/>
              </a:lnSpc>
              <a:spcBef>
                <a:spcPct val="0"/>
              </a:spcBef>
              <a:spcAft>
                <a:spcPct val="0"/>
              </a:spcAft>
            </a:pPr>
            <a:r>
              <a:rPr lang="en-US" altLang="en-US" sz="1800" dirty="0" smtClean="0">
                <a:latin typeface="Arial" panose="020B0604020202020204" pitchFamily="34" charset="0"/>
              </a:rPr>
              <a:t>Blocks </a:t>
            </a:r>
            <a:r>
              <a:rPr lang="en-US" altLang="en-US" sz="1800" dirty="0">
                <a:latin typeface="Arial" panose="020B0604020202020204" pitchFamily="34" charset="0"/>
              </a:rPr>
              <a:t>high frequencies (edges, noise</a:t>
            </a:r>
            <a:r>
              <a:rPr lang="en-US" altLang="en-US" sz="1800" dirty="0" smtClean="0">
                <a:latin typeface="Arial" panose="020B0604020202020204" pitchFamily="34" charset="0"/>
              </a:rPr>
              <a:t>)</a:t>
            </a:r>
          </a:p>
          <a:p>
            <a:pPr lvl="1" eaLnBrk="0" fontAlgn="base" hangingPunct="0">
              <a:lnSpc>
                <a:spcPct val="150000"/>
              </a:lnSpc>
              <a:spcBef>
                <a:spcPct val="0"/>
              </a:spcBef>
              <a:spcAft>
                <a:spcPct val="0"/>
              </a:spcAft>
            </a:pPr>
            <a:r>
              <a:rPr lang="en-US" altLang="en-US" sz="1800" dirty="0" smtClean="0">
                <a:latin typeface="Arial" panose="020B0604020202020204" pitchFamily="34" charset="0"/>
              </a:rPr>
              <a:t>Allows </a:t>
            </a:r>
            <a:r>
              <a:rPr lang="en-US" altLang="en-US" sz="1800" dirty="0">
                <a:latin typeface="Arial" panose="020B0604020202020204" pitchFamily="34" charset="0"/>
              </a:rPr>
              <a:t>low frequencies (smooth areas</a:t>
            </a:r>
            <a:r>
              <a:rPr lang="en-US" altLang="en-US" sz="1800" dirty="0" smtClean="0">
                <a:latin typeface="Arial" panose="020B0604020202020204" pitchFamily="34" charset="0"/>
              </a:rPr>
              <a:t>)</a:t>
            </a:r>
          </a:p>
          <a:p>
            <a:pPr lvl="1" eaLnBrk="0" fontAlgn="base" hangingPunct="0">
              <a:lnSpc>
                <a:spcPct val="150000"/>
              </a:lnSpc>
              <a:spcBef>
                <a:spcPct val="0"/>
              </a:spcBef>
              <a:spcAft>
                <a:spcPct val="0"/>
              </a:spcAft>
            </a:pPr>
            <a:r>
              <a:rPr lang="en-US" altLang="en-US" sz="1800" dirty="0" smtClean="0">
                <a:latin typeface="Arial" panose="020B0604020202020204" pitchFamily="34" charset="0"/>
              </a:rPr>
              <a:t>Used </a:t>
            </a:r>
            <a:r>
              <a:rPr lang="en-US" altLang="en-US" sz="1800" dirty="0">
                <a:latin typeface="Arial" panose="020B0604020202020204" pitchFamily="34" charset="0"/>
              </a:rPr>
              <a:t>for blurring or </a:t>
            </a:r>
            <a:r>
              <a:rPr lang="en-US" altLang="en-US" sz="1800" dirty="0" err="1" smtClean="0">
                <a:latin typeface="Arial" panose="020B0604020202020204" pitchFamily="34" charset="0"/>
              </a:rPr>
              <a:t>denoising</a:t>
            </a:r>
            <a:endParaRPr lang="en-US" altLang="en-US" sz="1800" dirty="0" smtClean="0">
              <a:latin typeface="Arial" panose="020B0604020202020204" pitchFamily="34" charset="0"/>
            </a:endParaRPr>
          </a:p>
          <a:p>
            <a:pPr lvl="1" eaLnBrk="0" fontAlgn="base" hangingPunct="0">
              <a:lnSpc>
                <a:spcPct val="150000"/>
              </a:lnSpc>
              <a:spcBef>
                <a:spcPct val="0"/>
              </a:spcBef>
              <a:spcAft>
                <a:spcPct val="0"/>
              </a:spcAft>
            </a:pPr>
            <a:r>
              <a:rPr lang="en-US" altLang="en-US" sz="1800" dirty="0" smtClean="0">
                <a:latin typeface="Arial" panose="020B0604020202020204" pitchFamily="34" charset="0"/>
              </a:rPr>
              <a:t>For visualizing low pass filter we do:</a:t>
            </a:r>
          </a:p>
          <a:p>
            <a:pPr lvl="2" eaLnBrk="0" fontAlgn="base" hangingPunct="0">
              <a:lnSpc>
                <a:spcPct val="150000"/>
              </a:lnSpc>
              <a:spcBef>
                <a:spcPct val="0"/>
              </a:spcBef>
              <a:spcAft>
                <a:spcPct val="0"/>
              </a:spcAft>
            </a:pPr>
            <a:r>
              <a:rPr lang="en-US" altLang="en-US" sz="1400" dirty="0" smtClean="0">
                <a:latin typeface="Arial" panose="020B0604020202020204" pitchFamily="34" charset="0"/>
              </a:rPr>
              <a:t>Bright </a:t>
            </a:r>
            <a:r>
              <a:rPr lang="en-US" altLang="en-US" sz="1400" dirty="0">
                <a:latin typeface="Arial" panose="020B0604020202020204" pitchFamily="34" charset="0"/>
              </a:rPr>
              <a:t>center (low frequencies passed</a:t>
            </a:r>
            <a:r>
              <a:rPr lang="en-US" altLang="en-US" sz="1400" dirty="0" smtClean="0">
                <a:latin typeface="Arial" panose="020B0604020202020204" pitchFamily="34" charset="0"/>
              </a:rPr>
              <a:t>)</a:t>
            </a:r>
          </a:p>
          <a:p>
            <a:pPr lvl="2" eaLnBrk="0" fontAlgn="base" hangingPunct="0">
              <a:lnSpc>
                <a:spcPct val="150000"/>
              </a:lnSpc>
              <a:spcBef>
                <a:spcPct val="0"/>
              </a:spcBef>
              <a:spcAft>
                <a:spcPct val="0"/>
              </a:spcAft>
            </a:pPr>
            <a:r>
              <a:rPr lang="en-US" altLang="en-US" sz="1400" dirty="0" smtClean="0">
                <a:latin typeface="Arial" panose="020B0604020202020204" pitchFamily="34" charset="0"/>
              </a:rPr>
              <a:t>Dark </a:t>
            </a:r>
            <a:r>
              <a:rPr lang="en-US" altLang="en-US" sz="1400" dirty="0">
                <a:latin typeface="Arial" panose="020B0604020202020204" pitchFamily="34" charset="0"/>
              </a:rPr>
              <a:t>edges (high frequencies blocked</a:t>
            </a:r>
            <a:r>
              <a:rPr lang="en-US" altLang="en-US" sz="1400" dirty="0" smtClean="0">
                <a:latin typeface="Arial" panose="020B0604020202020204" pitchFamily="34" charset="0"/>
              </a:rPr>
              <a:t>)</a:t>
            </a:r>
          </a:p>
          <a:p>
            <a:pPr eaLnBrk="0" fontAlgn="base" hangingPunct="0">
              <a:lnSpc>
                <a:spcPct val="150000"/>
              </a:lnSpc>
              <a:spcBef>
                <a:spcPct val="0"/>
              </a:spcBef>
              <a:spcAft>
                <a:spcPct val="0"/>
              </a:spcAft>
            </a:pPr>
            <a:r>
              <a:rPr lang="en-US" altLang="en-US" sz="2000" b="1" dirty="0">
                <a:latin typeface="Arial" panose="020B0604020202020204" pitchFamily="34" charset="0"/>
              </a:rPr>
              <a:t>High pass filter</a:t>
            </a:r>
          </a:p>
          <a:p>
            <a:pPr lvl="1" eaLnBrk="0" fontAlgn="base" hangingPunct="0">
              <a:lnSpc>
                <a:spcPct val="150000"/>
              </a:lnSpc>
              <a:spcBef>
                <a:spcPct val="0"/>
              </a:spcBef>
              <a:spcAft>
                <a:spcPct val="0"/>
              </a:spcAft>
            </a:pPr>
            <a:r>
              <a:rPr lang="en-US" altLang="en-US" sz="1800" dirty="0">
                <a:latin typeface="Arial" panose="020B0604020202020204" pitchFamily="34" charset="0"/>
              </a:rPr>
              <a:t>Removes smooth </a:t>
            </a:r>
            <a:r>
              <a:rPr lang="en-US" altLang="en-US" sz="1800" dirty="0" smtClean="0">
                <a:latin typeface="Arial" panose="020B0604020202020204" pitchFamily="34" charset="0"/>
              </a:rPr>
              <a:t>regions</a:t>
            </a:r>
          </a:p>
          <a:p>
            <a:pPr lvl="1" eaLnBrk="0" fontAlgn="base" hangingPunct="0">
              <a:lnSpc>
                <a:spcPct val="150000"/>
              </a:lnSpc>
              <a:spcBef>
                <a:spcPct val="0"/>
              </a:spcBef>
              <a:spcAft>
                <a:spcPct val="0"/>
              </a:spcAft>
            </a:pPr>
            <a:r>
              <a:rPr lang="en-US" altLang="en-US" sz="1800" dirty="0" smtClean="0">
                <a:latin typeface="Arial" panose="020B0604020202020204" pitchFamily="34" charset="0"/>
              </a:rPr>
              <a:t>Enhances </a:t>
            </a:r>
            <a:r>
              <a:rPr lang="en-US" altLang="en-US" sz="1800" dirty="0">
                <a:latin typeface="Arial" panose="020B0604020202020204" pitchFamily="34" charset="0"/>
              </a:rPr>
              <a:t>high frequencies (edges, noise</a:t>
            </a:r>
            <a:r>
              <a:rPr lang="en-US" altLang="en-US" sz="1800" dirty="0" smtClean="0">
                <a:latin typeface="Arial" panose="020B0604020202020204" pitchFamily="34" charset="0"/>
              </a:rPr>
              <a:t>)</a:t>
            </a:r>
          </a:p>
          <a:p>
            <a:pPr lvl="1" eaLnBrk="0" fontAlgn="base" hangingPunct="0">
              <a:lnSpc>
                <a:spcPct val="150000"/>
              </a:lnSpc>
              <a:spcBef>
                <a:spcPct val="0"/>
              </a:spcBef>
              <a:spcAft>
                <a:spcPct val="0"/>
              </a:spcAft>
            </a:pPr>
            <a:r>
              <a:rPr lang="en-US" altLang="en-US" sz="1800" dirty="0" smtClean="0">
                <a:latin typeface="Arial" panose="020B0604020202020204" pitchFamily="34" charset="0"/>
              </a:rPr>
              <a:t>Used </a:t>
            </a:r>
            <a:r>
              <a:rPr lang="en-US" altLang="en-US" sz="1800" dirty="0">
                <a:latin typeface="Arial" panose="020B0604020202020204" pitchFamily="34" charset="0"/>
              </a:rPr>
              <a:t>for sharpening or edge </a:t>
            </a:r>
            <a:r>
              <a:rPr lang="en-US" altLang="en-US" sz="1800" dirty="0" smtClean="0">
                <a:latin typeface="Arial" panose="020B0604020202020204" pitchFamily="34" charset="0"/>
              </a:rPr>
              <a:t>detection</a:t>
            </a:r>
          </a:p>
          <a:p>
            <a:pPr lvl="1" eaLnBrk="0" fontAlgn="base" hangingPunct="0">
              <a:lnSpc>
                <a:spcPct val="150000"/>
              </a:lnSpc>
              <a:spcBef>
                <a:spcPct val="0"/>
              </a:spcBef>
              <a:spcAft>
                <a:spcPct val="0"/>
              </a:spcAft>
            </a:pPr>
            <a:r>
              <a:rPr lang="en-US" altLang="en-US" sz="1800" dirty="0">
                <a:latin typeface="Arial" panose="020B0604020202020204" pitchFamily="34" charset="0"/>
              </a:rPr>
              <a:t>Visualizing a High-Pass </a:t>
            </a:r>
            <a:r>
              <a:rPr lang="en-US" altLang="en-US" sz="1800" dirty="0" smtClean="0">
                <a:latin typeface="Arial" panose="020B0604020202020204" pitchFamily="34" charset="0"/>
              </a:rPr>
              <a:t>Filter</a:t>
            </a:r>
          </a:p>
          <a:p>
            <a:pPr lvl="2" eaLnBrk="0" fontAlgn="base" hangingPunct="0">
              <a:lnSpc>
                <a:spcPct val="150000"/>
              </a:lnSpc>
              <a:spcBef>
                <a:spcPct val="0"/>
              </a:spcBef>
              <a:spcAft>
                <a:spcPct val="0"/>
              </a:spcAft>
            </a:pPr>
            <a:r>
              <a:rPr lang="en-US" altLang="en-US" sz="1400" dirty="0" smtClean="0">
                <a:latin typeface="Arial" panose="020B0604020202020204" pitchFamily="34" charset="0"/>
              </a:rPr>
              <a:t>Black </a:t>
            </a:r>
            <a:r>
              <a:rPr lang="en-US" altLang="en-US" sz="1400" dirty="0">
                <a:latin typeface="Arial" panose="020B0604020202020204" pitchFamily="34" charset="0"/>
              </a:rPr>
              <a:t>center (low frequencies blocked</a:t>
            </a:r>
            <a:r>
              <a:rPr lang="en-US" altLang="en-US" sz="1400" dirty="0" smtClean="0">
                <a:latin typeface="Arial" panose="020B0604020202020204" pitchFamily="34" charset="0"/>
              </a:rPr>
              <a:t>)</a:t>
            </a:r>
          </a:p>
          <a:p>
            <a:pPr lvl="2" eaLnBrk="0" fontAlgn="base" hangingPunct="0">
              <a:lnSpc>
                <a:spcPct val="150000"/>
              </a:lnSpc>
              <a:spcBef>
                <a:spcPct val="0"/>
              </a:spcBef>
              <a:spcAft>
                <a:spcPct val="0"/>
              </a:spcAft>
            </a:pPr>
            <a:r>
              <a:rPr lang="en-US" altLang="en-US" sz="1400" dirty="0" smtClean="0">
                <a:latin typeface="Arial" panose="020B0604020202020204" pitchFamily="34" charset="0"/>
              </a:rPr>
              <a:t>Bright </a:t>
            </a:r>
            <a:r>
              <a:rPr lang="en-US" altLang="en-US" sz="1400" dirty="0">
                <a:latin typeface="Arial" panose="020B0604020202020204" pitchFamily="34" charset="0"/>
              </a:rPr>
              <a:t>edges (high frequencies passed)</a:t>
            </a:r>
            <a:endParaRPr lang="en-US" altLang="en-US" sz="1400" dirty="0" smtClean="0">
              <a:latin typeface="Arial" panose="020B0604020202020204" pitchFamily="34" charset="0"/>
            </a:endParaRPr>
          </a:p>
        </p:txBody>
      </p:sp>
      <p:sp>
        <p:nvSpPr>
          <p:cNvPr id="9"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6226233" y="2655714"/>
            <a:ext cx="6059978" cy="2499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50000"/>
              </a:lnSpc>
              <a:spcBef>
                <a:spcPct val="0"/>
              </a:spcBef>
              <a:spcAft>
                <a:spcPct val="0"/>
              </a:spcAft>
            </a:pPr>
            <a:r>
              <a:rPr lang="en-US" altLang="en-US" sz="2000" b="1" dirty="0" smtClean="0">
                <a:latin typeface="Arial" panose="020B0604020202020204" pitchFamily="34" charset="0"/>
              </a:rPr>
              <a:t>Band pass filter</a:t>
            </a:r>
          </a:p>
          <a:p>
            <a:pPr lvl="1" eaLnBrk="0" fontAlgn="base" hangingPunct="0">
              <a:lnSpc>
                <a:spcPct val="150000"/>
              </a:lnSpc>
              <a:spcBef>
                <a:spcPct val="0"/>
              </a:spcBef>
              <a:spcAft>
                <a:spcPct val="0"/>
              </a:spcAft>
            </a:pPr>
            <a:r>
              <a:rPr lang="en-US" altLang="en-US" sz="1800" dirty="0">
                <a:latin typeface="Arial" panose="020B0604020202020204" pitchFamily="34" charset="0"/>
              </a:rPr>
              <a:t>Allows mid-range </a:t>
            </a:r>
            <a:r>
              <a:rPr lang="en-US" altLang="en-US" sz="1800" dirty="0" smtClean="0">
                <a:latin typeface="Arial" panose="020B0604020202020204" pitchFamily="34" charset="0"/>
              </a:rPr>
              <a:t>frequencies</a:t>
            </a:r>
          </a:p>
          <a:p>
            <a:pPr lvl="1" eaLnBrk="0" fontAlgn="base" hangingPunct="0">
              <a:lnSpc>
                <a:spcPct val="150000"/>
              </a:lnSpc>
              <a:spcBef>
                <a:spcPct val="0"/>
              </a:spcBef>
              <a:spcAft>
                <a:spcPct val="0"/>
              </a:spcAft>
            </a:pPr>
            <a:r>
              <a:rPr lang="en-US" altLang="en-US" sz="1800" dirty="0" smtClean="0">
                <a:latin typeface="Arial" panose="020B0604020202020204" pitchFamily="34" charset="0"/>
              </a:rPr>
              <a:t>Blocks </a:t>
            </a:r>
            <a:r>
              <a:rPr lang="en-US" altLang="en-US" sz="1800" dirty="0">
                <a:latin typeface="Arial" panose="020B0604020202020204" pitchFamily="34" charset="0"/>
              </a:rPr>
              <a:t>low (smooth) and high (sharp) </a:t>
            </a:r>
            <a:r>
              <a:rPr lang="en-US" altLang="en-US" sz="1800" dirty="0" smtClean="0">
                <a:latin typeface="Arial" panose="020B0604020202020204" pitchFamily="34" charset="0"/>
              </a:rPr>
              <a:t>details</a:t>
            </a:r>
          </a:p>
          <a:p>
            <a:pPr lvl="1" eaLnBrk="0" fontAlgn="base" hangingPunct="0">
              <a:lnSpc>
                <a:spcPct val="150000"/>
              </a:lnSpc>
              <a:spcBef>
                <a:spcPct val="0"/>
              </a:spcBef>
              <a:spcAft>
                <a:spcPct val="0"/>
              </a:spcAft>
            </a:pPr>
            <a:r>
              <a:rPr lang="en-US" altLang="en-US" sz="1800" dirty="0" smtClean="0">
                <a:latin typeface="Arial" panose="020B0604020202020204" pitchFamily="34" charset="0"/>
              </a:rPr>
              <a:t>Used </a:t>
            </a:r>
            <a:r>
              <a:rPr lang="en-US" altLang="en-US" sz="1800" dirty="0">
                <a:latin typeface="Arial" panose="020B0604020202020204" pitchFamily="34" charset="0"/>
              </a:rPr>
              <a:t>for texture analysis, feature </a:t>
            </a:r>
            <a:r>
              <a:rPr lang="en-US" altLang="en-US" sz="1800" dirty="0" smtClean="0">
                <a:latin typeface="Arial" panose="020B0604020202020204" pitchFamily="34" charset="0"/>
              </a:rPr>
              <a:t>extraction</a:t>
            </a:r>
          </a:p>
          <a:p>
            <a:pPr lvl="1" eaLnBrk="0" fontAlgn="base" hangingPunct="0">
              <a:lnSpc>
                <a:spcPct val="150000"/>
              </a:lnSpc>
              <a:spcBef>
                <a:spcPct val="0"/>
              </a:spcBef>
              <a:spcAft>
                <a:spcPct val="0"/>
              </a:spcAft>
            </a:pPr>
            <a:r>
              <a:rPr lang="en-US" altLang="en-US" sz="1800" dirty="0">
                <a:latin typeface="Arial" panose="020B0604020202020204" pitchFamily="34" charset="0"/>
              </a:rPr>
              <a:t>Visualizing a Band-Pass </a:t>
            </a:r>
            <a:r>
              <a:rPr lang="en-US" altLang="en-US" sz="1800" dirty="0" smtClean="0">
                <a:latin typeface="Arial" panose="020B0604020202020204" pitchFamily="34" charset="0"/>
              </a:rPr>
              <a:t>Filter</a:t>
            </a:r>
          </a:p>
          <a:p>
            <a:pPr lvl="2" eaLnBrk="0" fontAlgn="base" hangingPunct="0">
              <a:lnSpc>
                <a:spcPct val="150000"/>
              </a:lnSpc>
              <a:spcBef>
                <a:spcPct val="0"/>
              </a:spcBef>
              <a:spcAft>
                <a:spcPct val="0"/>
              </a:spcAft>
            </a:pPr>
            <a:r>
              <a:rPr lang="en-US" altLang="en-US" sz="1400" dirty="0" smtClean="0">
                <a:latin typeface="Arial" panose="020B0604020202020204" pitchFamily="34" charset="0"/>
              </a:rPr>
              <a:t>Two </a:t>
            </a:r>
            <a:r>
              <a:rPr lang="en-US" altLang="en-US" sz="1400" dirty="0">
                <a:latin typeface="Arial" panose="020B0604020202020204" pitchFamily="34" charset="0"/>
              </a:rPr>
              <a:t>concentric circles: white ring in middle</a:t>
            </a:r>
          </a:p>
        </p:txBody>
      </p:sp>
    </p:spTree>
    <p:extLst>
      <p:ext uri="{BB962C8B-B14F-4D97-AF65-F5344CB8AC3E}">
        <p14:creationId xmlns:p14="http://schemas.microsoft.com/office/powerpoint/2010/main" val="37379490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Types of Frequency domain filtering</a:t>
            </a:r>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42</a:t>
            </a:fld>
            <a:endParaRPr lang="en-US"/>
          </a:p>
        </p:txBody>
      </p:sp>
      <p:sp>
        <p:nvSpPr>
          <p:cNvPr id="8" name="Rectangle 1">
            <a:extLst>
              <a:ext uri="{FF2B5EF4-FFF2-40B4-BE49-F238E27FC236}">
                <a16:creationId xmlns="" xmlns:a16="http://schemas.microsoft.com/office/drawing/2014/main" id="{671EAEE3-13FA-4907-3BDA-663BC010B551}"/>
              </a:ext>
            </a:extLst>
          </p:cNvPr>
          <p:cNvSpPr>
            <a:spLocks noGrp="1" noChangeArrowheads="1"/>
          </p:cNvSpPr>
          <p:nvPr>
            <p:ph idx="1"/>
          </p:nvPr>
        </p:nvSpPr>
        <p:spPr bwMode="auto">
          <a:xfrm>
            <a:off x="0" y="3283645"/>
            <a:ext cx="11326403" cy="49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endParaRPr lang="en-US" altLang="en-US" sz="2000" dirty="0" smtClean="0">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019992" y="1169470"/>
            <a:ext cx="7851995" cy="5222342"/>
          </a:xfrm>
          <a:prstGeom prst="rect">
            <a:avLst/>
          </a:prstGeom>
        </p:spPr>
      </p:pic>
    </p:spTree>
    <p:extLst>
      <p:ext uri="{BB962C8B-B14F-4D97-AF65-F5344CB8AC3E}">
        <p14:creationId xmlns:p14="http://schemas.microsoft.com/office/powerpoint/2010/main" val="23126633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Types of Frequency domain filtering</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43</a:t>
            </a:fld>
            <a:endParaRPr lang="en-US"/>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757974631"/>
              </p:ext>
            </p:extLst>
          </p:nvPr>
        </p:nvGraphicFramePr>
        <p:xfrm>
          <a:off x="1862052" y="1448003"/>
          <a:ext cx="7597833" cy="1018144"/>
        </p:xfrm>
        <a:graphic>
          <a:graphicData uri="http://schemas.openxmlformats.org/drawingml/2006/table">
            <a:tbl>
              <a:tblPr>
                <a:tableStyleId>{616DA210-FB5B-4158-B5E0-FEB733F419BA}</a:tableStyleId>
              </a:tblPr>
              <a:tblGrid>
                <a:gridCol w="2532611"/>
                <a:gridCol w="2532611"/>
                <a:gridCol w="2532611"/>
              </a:tblGrid>
              <a:tr h="164703">
                <a:tc>
                  <a:txBody>
                    <a:bodyPr/>
                    <a:lstStyle/>
                    <a:p>
                      <a:r>
                        <a:rPr lang="en-US" sz="1400" b="1" dirty="0"/>
                        <a:t>Filter Type</a:t>
                      </a:r>
                    </a:p>
                  </a:txBody>
                  <a:tcPr marL="41176" marR="41176" marT="20588" marB="20588" anchor="ctr"/>
                </a:tc>
                <a:tc>
                  <a:txBody>
                    <a:bodyPr/>
                    <a:lstStyle/>
                    <a:p>
                      <a:r>
                        <a:rPr lang="en-US" sz="1400" b="1"/>
                        <a:t>Purpose</a:t>
                      </a:r>
                    </a:p>
                  </a:txBody>
                  <a:tcPr marL="41176" marR="41176" marT="20588" marB="20588" anchor="ctr"/>
                </a:tc>
                <a:tc>
                  <a:txBody>
                    <a:bodyPr/>
                    <a:lstStyle/>
                    <a:p>
                      <a:r>
                        <a:rPr lang="en-US" sz="1400" b="1" dirty="0"/>
                        <a:t>Frequency Range Affected</a:t>
                      </a:r>
                    </a:p>
                  </a:txBody>
                  <a:tcPr marL="41176" marR="41176" marT="20588" marB="20588" anchor="ctr"/>
                </a:tc>
              </a:tr>
              <a:tr h="164703">
                <a:tc>
                  <a:txBody>
                    <a:bodyPr/>
                    <a:lstStyle/>
                    <a:p>
                      <a:r>
                        <a:rPr lang="en-US" sz="1400" b="1"/>
                        <a:t>Low-Pass</a:t>
                      </a:r>
                    </a:p>
                  </a:txBody>
                  <a:tcPr marL="41176" marR="41176" marT="20588" marB="20588" anchor="ctr"/>
                </a:tc>
                <a:tc>
                  <a:txBody>
                    <a:bodyPr/>
                    <a:lstStyle/>
                    <a:p>
                      <a:r>
                        <a:rPr lang="en-US" sz="1400" dirty="0"/>
                        <a:t>Smoothing</a:t>
                      </a:r>
                    </a:p>
                  </a:txBody>
                  <a:tcPr marL="41176" marR="41176" marT="20588" marB="20588" anchor="ctr"/>
                </a:tc>
                <a:tc>
                  <a:txBody>
                    <a:bodyPr/>
                    <a:lstStyle/>
                    <a:p>
                      <a:r>
                        <a:rPr lang="en-US" sz="1400"/>
                        <a:t>Keeps low frequencies</a:t>
                      </a:r>
                    </a:p>
                  </a:txBody>
                  <a:tcPr marL="41176" marR="41176" marT="20588" marB="20588" anchor="ctr"/>
                </a:tc>
              </a:tr>
              <a:tr h="164703">
                <a:tc>
                  <a:txBody>
                    <a:bodyPr/>
                    <a:lstStyle/>
                    <a:p>
                      <a:r>
                        <a:rPr lang="en-US" sz="1400" b="1" dirty="0"/>
                        <a:t>High-Pass</a:t>
                      </a:r>
                    </a:p>
                  </a:txBody>
                  <a:tcPr marL="41176" marR="41176" marT="20588" marB="20588" anchor="ctr"/>
                </a:tc>
                <a:tc>
                  <a:txBody>
                    <a:bodyPr/>
                    <a:lstStyle/>
                    <a:p>
                      <a:r>
                        <a:rPr lang="en-US" sz="1400" dirty="0"/>
                        <a:t>Edge detection</a:t>
                      </a:r>
                    </a:p>
                  </a:txBody>
                  <a:tcPr marL="41176" marR="41176" marT="20588" marB="20588" anchor="ctr"/>
                </a:tc>
                <a:tc>
                  <a:txBody>
                    <a:bodyPr/>
                    <a:lstStyle/>
                    <a:p>
                      <a:r>
                        <a:rPr lang="en-US" sz="1400"/>
                        <a:t>Keeps high frequencies</a:t>
                      </a:r>
                    </a:p>
                  </a:txBody>
                  <a:tcPr marL="41176" marR="41176" marT="20588" marB="20588" anchor="ctr"/>
                </a:tc>
              </a:tr>
              <a:tr h="164703">
                <a:tc>
                  <a:txBody>
                    <a:bodyPr/>
                    <a:lstStyle/>
                    <a:p>
                      <a:r>
                        <a:rPr lang="en-US" sz="1400" b="1" dirty="0"/>
                        <a:t>Band-Pass</a:t>
                      </a:r>
                    </a:p>
                  </a:txBody>
                  <a:tcPr marL="41176" marR="41176" marT="20588" marB="20588" anchor="ctr"/>
                </a:tc>
                <a:tc>
                  <a:txBody>
                    <a:bodyPr/>
                    <a:lstStyle/>
                    <a:p>
                      <a:r>
                        <a:rPr lang="en-US" sz="1400"/>
                        <a:t>Texture analysis</a:t>
                      </a:r>
                    </a:p>
                  </a:txBody>
                  <a:tcPr marL="41176" marR="41176" marT="20588" marB="20588" anchor="ctr"/>
                </a:tc>
                <a:tc>
                  <a:txBody>
                    <a:bodyPr/>
                    <a:lstStyle/>
                    <a:p>
                      <a:r>
                        <a:rPr lang="en-US" sz="1400" dirty="0"/>
                        <a:t>Keeps mid-range frequencies</a:t>
                      </a:r>
                    </a:p>
                  </a:txBody>
                  <a:tcPr marL="41176" marR="41176" marT="20588" marB="20588" anchor="ctr"/>
                </a:tc>
              </a:tr>
            </a:tbl>
          </a:graphicData>
        </a:graphic>
      </p:graphicFrame>
      <p:pic>
        <p:nvPicPr>
          <p:cNvPr id="4" name="Picture 3"/>
          <p:cNvPicPr>
            <a:picLocks noChangeAspect="1"/>
          </p:cNvPicPr>
          <p:nvPr/>
        </p:nvPicPr>
        <p:blipFill>
          <a:blip r:embed="rId2"/>
          <a:stretch>
            <a:fillRect/>
          </a:stretch>
        </p:blipFill>
        <p:spPr>
          <a:xfrm>
            <a:off x="1386610" y="2625019"/>
            <a:ext cx="5303980" cy="3237257"/>
          </a:xfrm>
          <a:prstGeom prst="rect">
            <a:avLst/>
          </a:prstGeom>
        </p:spPr>
      </p:pic>
    </p:spTree>
    <p:extLst>
      <p:ext uri="{BB962C8B-B14F-4D97-AF65-F5344CB8AC3E}">
        <p14:creationId xmlns:p14="http://schemas.microsoft.com/office/powerpoint/2010/main" val="42353163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Linear filtering</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44</a:t>
            </a:fld>
            <a:endParaRPr lang="en-US"/>
          </a:p>
        </p:txBody>
      </p:sp>
      <p:sp>
        <p:nvSpPr>
          <p:cNvPr id="8" name="Rectangle 1">
            <a:extLst>
              <a:ext uri="{FF2B5EF4-FFF2-40B4-BE49-F238E27FC236}">
                <a16:creationId xmlns="" xmlns:a16="http://schemas.microsoft.com/office/drawing/2014/main" id="{671EAEE3-13FA-4907-3BDA-663BC010B551}"/>
              </a:ext>
            </a:extLst>
          </p:cNvPr>
          <p:cNvSpPr>
            <a:spLocks noGrp="1" noChangeArrowheads="1"/>
          </p:cNvSpPr>
          <p:nvPr>
            <p:ph idx="1"/>
          </p:nvPr>
        </p:nvSpPr>
        <p:spPr bwMode="auto">
          <a:xfrm>
            <a:off x="249382" y="1476912"/>
            <a:ext cx="5320145"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000" b="1" dirty="0">
                <a:latin typeface="Arial" panose="020B0604020202020204" pitchFamily="34" charset="0"/>
              </a:rPr>
              <a:t>Linear Filters</a:t>
            </a:r>
          </a:p>
          <a:p>
            <a:pPr eaLnBrk="0" fontAlgn="base" hangingPunct="0">
              <a:lnSpc>
                <a:spcPct val="150000"/>
              </a:lnSpc>
              <a:spcBef>
                <a:spcPct val="0"/>
              </a:spcBef>
              <a:spcAft>
                <a:spcPct val="0"/>
              </a:spcAft>
            </a:pPr>
            <a:r>
              <a:rPr lang="en-US" altLang="en-US" sz="2000" dirty="0">
                <a:latin typeface="Arial" panose="020B0604020202020204" pitchFamily="34" charset="0"/>
              </a:rPr>
              <a:t>A linear filter modifies an image based on a </a:t>
            </a:r>
            <a:r>
              <a:rPr lang="en-US" altLang="en-US" sz="2000" b="1" dirty="0">
                <a:latin typeface="Arial" panose="020B0604020202020204" pitchFamily="34" charset="0"/>
              </a:rPr>
              <a:t>weighted sum of neighboring pixels</a:t>
            </a:r>
            <a:r>
              <a:rPr lang="en-US" altLang="en-US" sz="2000" dirty="0" smtClean="0">
                <a:latin typeface="Arial" panose="020B0604020202020204" pitchFamily="34" charset="0"/>
              </a:rPr>
              <a:t>.</a:t>
            </a:r>
          </a:p>
          <a:p>
            <a:pPr eaLnBrk="0" fontAlgn="base" hangingPunct="0">
              <a:lnSpc>
                <a:spcPct val="150000"/>
              </a:lnSpc>
              <a:spcBef>
                <a:spcPct val="0"/>
              </a:spcBef>
              <a:spcAft>
                <a:spcPct val="0"/>
              </a:spcAft>
            </a:pPr>
            <a:r>
              <a:rPr lang="en-US" altLang="en-US" sz="2000" dirty="0" smtClean="0">
                <a:latin typeface="Arial" panose="020B0604020202020204" pitchFamily="34" charset="0"/>
              </a:rPr>
              <a:t>It’s </a:t>
            </a:r>
            <a:r>
              <a:rPr lang="en-US" altLang="en-US" sz="2000" dirty="0">
                <a:latin typeface="Arial" panose="020B0604020202020204" pitchFamily="34" charset="0"/>
              </a:rPr>
              <a:t>called linear because the operation follows l</a:t>
            </a:r>
            <a:r>
              <a:rPr lang="en-US" altLang="en-US" sz="2000" b="1" dirty="0">
                <a:latin typeface="Arial" panose="020B0604020202020204" pitchFamily="34" charset="0"/>
              </a:rPr>
              <a:t>inearity</a:t>
            </a:r>
            <a:r>
              <a:rPr lang="en-US" altLang="en-US" sz="2000" dirty="0" smtClean="0">
                <a:latin typeface="Arial" panose="020B0604020202020204" pitchFamily="34" charset="0"/>
              </a:rPr>
              <a:t>:</a:t>
            </a:r>
          </a:p>
          <a:p>
            <a:pPr lvl="1" eaLnBrk="0" fontAlgn="base" hangingPunct="0">
              <a:lnSpc>
                <a:spcPct val="150000"/>
              </a:lnSpc>
              <a:spcBef>
                <a:spcPct val="0"/>
              </a:spcBef>
              <a:spcAft>
                <a:spcPct val="0"/>
              </a:spcAft>
            </a:pPr>
            <a:r>
              <a:rPr lang="en-US" altLang="en-US" sz="1600" b="1" dirty="0" err="1" smtClean="0">
                <a:latin typeface="Arial" panose="020B0604020202020204" pitchFamily="34" charset="0"/>
              </a:rPr>
              <a:t>Additivity</a:t>
            </a:r>
            <a:r>
              <a:rPr lang="en-US" altLang="en-US" sz="1600" dirty="0">
                <a:latin typeface="Arial" panose="020B0604020202020204" pitchFamily="34" charset="0"/>
              </a:rPr>
              <a:t>: </a:t>
            </a:r>
            <a:endParaRPr lang="en-US" altLang="en-US" sz="1600" dirty="0" smtClean="0">
              <a:latin typeface="Arial" panose="020B0604020202020204" pitchFamily="34" charset="0"/>
            </a:endParaRPr>
          </a:p>
          <a:p>
            <a:pPr lvl="2" eaLnBrk="0" fontAlgn="base" hangingPunct="0">
              <a:lnSpc>
                <a:spcPct val="150000"/>
              </a:lnSpc>
              <a:spcBef>
                <a:spcPct val="0"/>
              </a:spcBef>
              <a:spcAft>
                <a:spcPct val="0"/>
              </a:spcAft>
            </a:pPr>
            <a:r>
              <a:rPr lang="en-US" altLang="en-US" sz="1200" b="1" dirty="0" smtClean="0">
                <a:latin typeface="Arial" panose="020B0604020202020204" pitchFamily="34" charset="0"/>
              </a:rPr>
              <a:t>Output </a:t>
            </a:r>
            <a:r>
              <a:rPr lang="en-US" altLang="en-US" sz="1200" b="1" dirty="0">
                <a:latin typeface="Arial" panose="020B0604020202020204" pitchFamily="34" charset="0"/>
              </a:rPr>
              <a:t>of (A + B) = Output of A + Output of </a:t>
            </a:r>
            <a:r>
              <a:rPr lang="en-US" altLang="en-US" sz="1200" b="1" dirty="0" smtClean="0">
                <a:latin typeface="Arial" panose="020B0604020202020204" pitchFamily="34" charset="0"/>
              </a:rPr>
              <a:t>B</a:t>
            </a:r>
          </a:p>
          <a:p>
            <a:pPr lvl="1" eaLnBrk="0" fontAlgn="base" hangingPunct="0">
              <a:lnSpc>
                <a:spcPct val="150000"/>
              </a:lnSpc>
              <a:spcBef>
                <a:spcPct val="0"/>
              </a:spcBef>
              <a:spcAft>
                <a:spcPct val="0"/>
              </a:spcAft>
            </a:pPr>
            <a:r>
              <a:rPr lang="en-US" altLang="en-US" sz="1600" b="1" dirty="0" smtClean="0">
                <a:latin typeface="Arial" panose="020B0604020202020204" pitchFamily="34" charset="0"/>
              </a:rPr>
              <a:t>Homogeneity</a:t>
            </a:r>
            <a:r>
              <a:rPr lang="en-US" altLang="en-US" sz="1600" dirty="0">
                <a:latin typeface="Arial" panose="020B0604020202020204" pitchFamily="34" charset="0"/>
              </a:rPr>
              <a:t>: </a:t>
            </a:r>
            <a:endParaRPr lang="en-US" altLang="en-US" sz="1600" dirty="0" smtClean="0">
              <a:latin typeface="Arial" panose="020B0604020202020204" pitchFamily="34" charset="0"/>
            </a:endParaRPr>
          </a:p>
          <a:p>
            <a:pPr lvl="2" eaLnBrk="0" fontAlgn="base" hangingPunct="0">
              <a:lnSpc>
                <a:spcPct val="150000"/>
              </a:lnSpc>
              <a:spcBef>
                <a:spcPct val="0"/>
              </a:spcBef>
              <a:spcAft>
                <a:spcPct val="0"/>
              </a:spcAft>
            </a:pPr>
            <a:r>
              <a:rPr lang="en-US" altLang="en-US" sz="1200" b="1" dirty="0" smtClean="0">
                <a:latin typeface="Arial" panose="020B0604020202020204" pitchFamily="34" charset="0"/>
              </a:rPr>
              <a:t>Output </a:t>
            </a:r>
            <a:r>
              <a:rPr lang="en-US" altLang="en-US" sz="1200" b="1" dirty="0">
                <a:latin typeface="Arial" panose="020B0604020202020204" pitchFamily="34" charset="0"/>
              </a:rPr>
              <a:t>of (kA) = k × Output of </a:t>
            </a:r>
            <a:r>
              <a:rPr lang="en-US" altLang="en-US" sz="1200" b="1" dirty="0" smtClean="0">
                <a:latin typeface="Arial" panose="020B0604020202020204" pitchFamily="34" charset="0"/>
              </a:rPr>
              <a:t>A</a:t>
            </a:r>
          </a:p>
          <a:p>
            <a:pPr eaLnBrk="0" fontAlgn="base" hangingPunct="0">
              <a:lnSpc>
                <a:spcPct val="150000"/>
              </a:lnSpc>
              <a:spcBef>
                <a:spcPct val="0"/>
              </a:spcBef>
              <a:spcAft>
                <a:spcPct val="0"/>
              </a:spcAft>
            </a:pPr>
            <a:r>
              <a:rPr lang="en-US" altLang="en-US" sz="2000" b="1" dirty="0" smtClean="0">
                <a:latin typeface="Arial" panose="020B0604020202020204" pitchFamily="34" charset="0"/>
              </a:rPr>
              <a:t>Used </a:t>
            </a:r>
            <a:r>
              <a:rPr lang="en-US" altLang="en-US" sz="2000" b="1" dirty="0">
                <a:latin typeface="Arial" panose="020B0604020202020204" pitchFamily="34" charset="0"/>
              </a:rPr>
              <a:t>for</a:t>
            </a:r>
            <a:r>
              <a:rPr lang="en-US" altLang="en-US" sz="2000" dirty="0">
                <a:latin typeface="Arial" panose="020B0604020202020204" pitchFamily="34" charset="0"/>
              </a:rPr>
              <a:t>: smoothing, sharpening, edge detection, </a:t>
            </a:r>
            <a:r>
              <a:rPr lang="en-US" altLang="en-US" sz="2000" dirty="0" smtClean="0">
                <a:latin typeface="Arial" panose="020B0604020202020204" pitchFamily="34" charset="0"/>
              </a:rPr>
              <a:t>etc.</a:t>
            </a:r>
            <a:endParaRPr lang="en-US" altLang="en-US" sz="1600" dirty="0">
              <a:latin typeface="Arial" panose="020B0604020202020204" pitchFamily="34" charset="0"/>
            </a:endParaRPr>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6033655" y="1144778"/>
            <a:ext cx="5320145"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50000"/>
              </a:lnSpc>
              <a:spcBef>
                <a:spcPct val="0"/>
              </a:spcBef>
              <a:spcAft>
                <a:spcPct val="0"/>
              </a:spcAft>
            </a:pPr>
            <a:r>
              <a:rPr lang="en-US" altLang="en-US" sz="2000" dirty="0">
                <a:latin typeface="Arial" panose="020B0604020202020204" pitchFamily="34" charset="0"/>
              </a:rPr>
              <a:t>Applies a </a:t>
            </a:r>
            <a:r>
              <a:rPr lang="en-US" altLang="en-US" sz="2000" b="1" dirty="0">
                <a:latin typeface="Arial" panose="020B0604020202020204" pitchFamily="34" charset="0"/>
              </a:rPr>
              <a:t>kernel (filter mask) </a:t>
            </a:r>
            <a:r>
              <a:rPr lang="en-US" altLang="en-US" sz="2000" dirty="0">
                <a:latin typeface="Arial" panose="020B0604020202020204" pitchFamily="34" charset="0"/>
              </a:rPr>
              <a:t>to every pixel using a weighted sum</a:t>
            </a:r>
            <a:r>
              <a:rPr lang="en-US" altLang="en-US" sz="2000" dirty="0" smtClean="0">
                <a:latin typeface="Arial" panose="020B0604020202020204" pitchFamily="34" charset="0"/>
              </a:rPr>
              <a:t>.</a:t>
            </a:r>
          </a:p>
          <a:p>
            <a:pPr eaLnBrk="0" fontAlgn="base" hangingPunct="0">
              <a:lnSpc>
                <a:spcPct val="150000"/>
              </a:lnSpc>
              <a:spcBef>
                <a:spcPct val="0"/>
              </a:spcBef>
              <a:spcAft>
                <a:spcPct val="0"/>
              </a:spcAft>
            </a:pPr>
            <a:r>
              <a:rPr lang="en-US" altLang="en-US" sz="2000" dirty="0" smtClean="0">
                <a:latin typeface="Arial" panose="020B0604020202020204" pitchFamily="34" charset="0"/>
              </a:rPr>
              <a:t>Example </a:t>
            </a:r>
            <a:r>
              <a:rPr lang="en-US" altLang="en-US" sz="2000" dirty="0">
                <a:latin typeface="Arial" panose="020B0604020202020204" pitchFamily="34" charset="0"/>
              </a:rPr>
              <a:t>(3×3 kernel</a:t>
            </a:r>
            <a:r>
              <a:rPr lang="en-US" altLang="en-US" sz="2000" dirty="0" smtClean="0">
                <a:latin typeface="Arial" panose="020B0604020202020204" pitchFamily="34" charset="0"/>
              </a:rPr>
              <a:t>):</a:t>
            </a:r>
          </a:p>
          <a:p>
            <a:pPr eaLnBrk="0" fontAlgn="base" hangingPunct="0">
              <a:lnSpc>
                <a:spcPct val="150000"/>
              </a:lnSpc>
              <a:spcBef>
                <a:spcPct val="0"/>
              </a:spcBef>
              <a:spcAft>
                <a:spcPct val="0"/>
              </a:spcAft>
            </a:pPr>
            <a:endParaRPr lang="en-US" altLang="en-US" sz="2000" dirty="0">
              <a:latin typeface="Arial" panose="020B0604020202020204" pitchFamily="34" charset="0"/>
            </a:endParaRPr>
          </a:p>
          <a:p>
            <a:pPr eaLnBrk="0" fontAlgn="base" hangingPunct="0">
              <a:lnSpc>
                <a:spcPct val="150000"/>
              </a:lnSpc>
              <a:spcBef>
                <a:spcPct val="0"/>
              </a:spcBef>
              <a:spcAft>
                <a:spcPct val="0"/>
              </a:spcAft>
            </a:pPr>
            <a:endParaRPr lang="en-US" altLang="en-US" sz="2000" dirty="0" smtClean="0">
              <a:latin typeface="Arial" panose="020B0604020202020204" pitchFamily="34" charset="0"/>
            </a:endParaRPr>
          </a:p>
          <a:p>
            <a:pPr eaLnBrk="0" fontAlgn="base" hangingPunct="0">
              <a:lnSpc>
                <a:spcPct val="150000"/>
              </a:lnSpc>
              <a:spcBef>
                <a:spcPct val="0"/>
              </a:spcBef>
              <a:spcAft>
                <a:spcPct val="0"/>
              </a:spcAft>
            </a:pPr>
            <a:endParaRPr lang="en-US" altLang="en-US" sz="2000" dirty="0" smtClean="0">
              <a:latin typeface="Arial" panose="020B0604020202020204" pitchFamily="34" charset="0"/>
            </a:endParaRPr>
          </a:p>
          <a:p>
            <a:pPr eaLnBrk="0" fontAlgn="base" hangingPunct="0">
              <a:lnSpc>
                <a:spcPct val="150000"/>
              </a:lnSpc>
              <a:spcBef>
                <a:spcPct val="0"/>
              </a:spcBef>
              <a:spcAft>
                <a:spcPct val="0"/>
              </a:spcAft>
            </a:pPr>
            <a:r>
              <a:rPr lang="en-US" sz="2000" dirty="0" smtClean="0"/>
              <a:t>Produces </a:t>
            </a:r>
            <a:r>
              <a:rPr lang="en-US" sz="2000" dirty="0"/>
              <a:t>a </a:t>
            </a:r>
            <a:r>
              <a:rPr lang="en-US" sz="2000" b="1" dirty="0"/>
              <a:t>new image</a:t>
            </a:r>
            <a:r>
              <a:rPr lang="en-US" sz="2000" dirty="0"/>
              <a:t> with </a:t>
            </a:r>
            <a:r>
              <a:rPr lang="en-US" sz="2000" b="1" dirty="0">
                <a:solidFill>
                  <a:srgbClr val="00B050"/>
                </a:solidFill>
              </a:rPr>
              <a:t>local changes </a:t>
            </a:r>
            <a:r>
              <a:rPr lang="en-US" sz="2000" dirty="0"/>
              <a:t>(blur, sharpen, etc</a:t>
            </a:r>
            <a:r>
              <a:rPr lang="en-US" sz="2000" dirty="0" smtClean="0"/>
              <a:t>.)</a:t>
            </a:r>
          </a:p>
          <a:p>
            <a:pPr eaLnBrk="0" fontAlgn="base" hangingPunct="0">
              <a:lnSpc>
                <a:spcPct val="150000"/>
              </a:lnSpc>
              <a:spcBef>
                <a:spcPct val="0"/>
              </a:spcBef>
              <a:spcAft>
                <a:spcPct val="0"/>
              </a:spcAft>
            </a:pPr>
            <a:r>
              <a:rPr lang="en-US" altLang="en-US" sz="2000" dirty="0" smtClean="0">
                <a:latin typeface="Arial" panose="020B0604020202020204" pitchFamily="34" charset="0"/>
              </a:rPr>
              <a:t>Types of linear filters</a:t>
            </a:r>
          </a:p>
          <a:p>
            <a:pPr lvl="1" eaLnBrk="0" fontAlgn="base" hangingPunct="0">
              <a:lnSpc>
                <a:spcPct val="150000"/>
              </a:lnSpc>
              <a:spcBef>
                <a:spcPct val="0"/>
              </a:spcBef>
              <a:spcAft>
                <a:spcPct val="0"/>
              </a:spcAft>
            </a:pPr>
            <a:r>
              <a:rPr lang="en-US" altLang="en-US" sz="1600" b="1" dirty="0" smtClean="0">
                <a:latin typeface="Arial" panose="020B0604020202020204" pitchFamily="34" charset="0"/>
              </a:rPr>
              <a:t>Box filter</a:t>
            </a:r>
          </a:p>
          <a:p>
            <a:pPr lvl="1" eaLnBrk="0" fontAlgn="base" hangingPunct="0">
              <a:lnSpc>
                <a:spcPct val="150000"/>
              </a:lnSpc>
              <a:spcBef>
                <a:spcPct val="0"/>
              </a:spcBef>
              <a:spcAft>
                <a:spcPct val="0"/>
              </a:spcAft>
            </a:pPr>
            <a:r>
              <a:rPr lang="en-US" altLang="en-US" sz="1600" b="1" dirty="0" smtClean="0">
                <a:latin typeface="Arial" panose="020B0604020202020204" pitchFamily="34" charset="0"/>
              </a:rPr>
              <a:t>Gaussian filter</a:t>
            </a:r>
          </a:p>
          <a:p>
            <a:pPr lvl="1" eaLnBrk="0" fontAlgn="base" hangingPunct="0">
              <a:lnSpc>
                <a:spcPct val="150000"/>
              </a:lnSpc>
              <a:spcBef>
                <a:spcPct val="0"/>
              </a:spcBef>
              <a:spcAft>
                <a:spcPct val="0"/>
              </a:spcAft>
            </a:pPr>
            <a:r>
              <a:rPr lang="en-US" altLang="en-US" sz="1600" b="1" dirty="0" err="1" smtClean="0">
                <a:latin typeface="Arial" panose="020B0604020202020204" pitchFamily="34" charset="0"/>
              </a:rPr>
              <a:t>Laplacian</a:t>
            </a:r>
            <a:r>
              <a:rPr lang="en-US" altLang="en-US" sz="1600" b="1" dirty="0" smtClean="0">
                <a:latin typeface="Arial" panose="020B0604020202020204" pitchFamily="34" charset="0"/>
              </a:rPr>
              <a:t> filter</a:t>
            </a:r>
            <a:endParaRPr lang="en-US" altLang="en-US" sz="1600" b="1" dirty="0">
              <a:latin typeface="Arial" panose="020B0604020202020204" pitchFamily="34" charset="0"/>
            </a:endParaRPr>
          </a:p>
        </p:txBody>
      </p:sp>
      <p:sp>
        <p:nvSpPr>
          <p:cNvPr id="3" name="TextBox 2"/>
          <p:cNvSpPr txBox="1"/>
          <p:nvPr/>
        </p:nvSpPr>
        <p:spPr>
          <a:xfrm>
            <a:off x="6096000" y="2727745"/>
            <a:ext cx="6386946" cy="1200329"/>
          </a:xfrm>
          <a:prstGeom prst="rect">
            <a:avLst/>
          </a:prstGeom>
          <a:noFill/>
        </p:spPr>
        <p:txBody>
          <a:bodyPr wrap="square" rtlCol="0">
            <a:spAutoFit/>
          </a:bodyPr>
          <a:lstStyle/>
          <a:p>
            <a:r>
              <a:rPr lang="en-US" dirty="0"/>
              <a:t>[1 1 1]       Image patch:        New value = </a:t>
            </a:r>
            <a:r>
              <a:rPr lang="en-US" dirty="0" smtClean="0"/>
              <a:t>sum(weights </a:t>
            </a:r>
            <a:r>
              <a:rPr lang="en-US" dirty="0"/>
              <a:t>× pixels)</a:t>
            </a:r>
          </a:p>
          <a:p>
            <a:r>
              <a:rPr lang="en-US" dirty="0"/>
              <a:t>[1 1 1]   ×   [p1 p2 p3]   →      Output pixel </a:t>
            </a:r>
            <a:r>
              <a:rPr lang="en-US" b="1" dirty="0" smtClean="0"/>
              <a:t>p5</a:t>
            </a:r>
            <a:r>
              <a:rPr lang="en-US" dirty="0" smtClean="0"/>
              <a:t> at </a:t>
            </a:r>
            <a:r>
              <a:rPr lang="en-US" dirty="0"/>
              <a:t>center</a:t>
            </a:r>
          </a:p>
          <a:p>
            <a:r>
              <a:rPr lang="en-US" dirty="0"/>
              <a:t>[1 1 1]       [p4 p5 p6]</a:t>
            </a:r>
          </a:p>
          <a:p>
            <a:r>
              <a:rPr lang="en-US" dirty="0"/>
              <a:t>              </a:t>
            </a:r>
            <a:r>
              <a:rPr lang="en-US" dirty="0" smtClean="0"/>
              <a:t>     [</a:t>
            </a:r>
            <a:r>
              <a:rPr lang="en-US" dirty="0"/>
              <a:t>p7 p8 p9]</a:t>
            </a:r>
          </a:p>
        </p:txBody>
      </p:sp>
    </p:spTree>
    <p:extLst>
      <p:ext uri="{BB962C8B-B14F-4D97-AF65-F5344CB8AC3E}">
        <p14:creationId xmlns:p14="http://schemas.microsoft.com/office/powerpoint/2010/main" val="15641680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Linear filtering (Convolution &amp; Cross-correlation)</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45</a:t>
            </a:fld>
            <a:endParaRPr lang="en-US"/>
          </a:p>
        </p:txBody>
      </p:sp>
      <p:sp>
        <p:nvSpPr>
          <p:cNvPr id="8" name="Rectangle 1">
            <a:extLst>
              <a:ext uri="{FF2B5EF4-FFF2-40B4-BE49-F238E27FC236}">
                <a16:creationId xmlns="" xmlns:a16="http://schemas.microsoft.com/office/drawing/2014/main" id="{671EAEE3-13FA-4907-3BDA-663BC010B551}"/>
              </a:ext>
            </a:extLst>
          </p:cNvPr>
          <p:cNvSpPr>
            <a:spLocks noGrp="1" noChangeArrowheads="1"/>
          </p:cNvSpPr>
          <p:nvPr>
            <p:ph idx="1"/>
          </p:nvPr>
        </p:nvSpPr>
        <p:spPr bwMode="auto">
          <a:xfrm>
            <a:off x="249382" y="1338415"/>
            <a:ext cx="8686800"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000" b="1" dirty="0">
                <a:latin typeface="Arial" panose="020B0604020202020204" pitchFamily="34" charset="0"/>
              </a:rPr>
              <a:t>Correlation</a:t>
            </a:r>
            <a:r>
              <a:rPr lang="en-US" altLang="en-US" sz="2000" dirty="0">
                <a:latin typeface="Arial" panose="020B0604020202020204" pitchFamily="34" charset="0"/>
              </a:rPr>
              <a:t> is similar to </a:t>
            </a:r>
            <a:r>
              <a:rPr lang="en-US" altLang="en-US" sz="2000" b="1" dirty="0">
                <a:latin typeface="Arial" panose="020B0604020202020204" pitchFamily="34" charset="0"/>
              </a:rPr>
              <a:t>convolution</a:t>
            </a:r>
            <a:r>
              <a:rPr lang="en-US" altLang="en-US" sz="2000" dirty="0">
                <a:latin typeface="Arial" panose="020B0604020202020204" pitchFamily="34" charset="0"/>
              </a:rPr>
              <a:t> but does not flip the kernel. </a:t>
            </a:r>
            <a:endParaRPr lang="en-US" altLang="en-US" sz="2000" dirty="0" smtClean="0">
              <a:latin typeface="Arial" panose="020B0604020202020204" pitchFamily="34" charset="0"/>
            </a:endParaRPr>
          </a:p>
          <a:p>
            <a:pPr eaLnBrk="0" fontAlgn="base" hangingPunct="0">
              <a:lnSpc>
                <a:spcPct val="150000"/>
              </a:lnSpc>
              <a:spcBef>
                <a:spcPct val="0"/>
              </a:spcBef>
              <a:spcAft>
                <a:spcPct val="0"/>
              </a:spcAft>
            </a:pPr>
            <a:r>
              <a:rPr lang="en-US" altLang="en-US" sz="2000" dirty="0" smtClean="0">
                <a:latin typeface="Arial" panose="020B0604020202020204" pitchFamily="34" charset="0"/>
              </a:rPr>
              <a:t>It </a:t>
            </a:r>
            <a:r>
              <a:rPr lang="en-US" altLang="en-US" sz="2000" dirty="0">
                <a:latin typeface="Arial" panose="020B0604020202020204" pitchFamily="34" charset="0"/>
              </a:rPr>
              <a:t>measures similarity between a kernel and the local image patch</a:t>
            </a:r>
            <a:r>
              <a:rPr lang="en-US" altLang="en-US" sz="2000" dirty="0" smtClean="0">
                <a:latin typeface="Arial" panose="020B0604020202020204" pitchFamily="34" charset="0"/>
              </a:rPr>
              <a:t>.</a:t>
            </a:r>
          </a:p>
          <a:p>
            <a:pPr eaLnBrk="0" fontAlgn="base" hangingPunct="0">
              <a:lnSpc>
                <a:spcPct val="150000"/>
              </a:lnSpc>
              <a:spcBef>
                <a:spcPct val="0"/>
              </a:spcBef>
              <a:spcAft>
                <a:spcPct val="0"/>
              </a:spcAft>
            </a:pPr>
            <a:r>
              <a:rPr lang="en-US" altLang="en-US" sz="2000" dirty="0" smtClean="0">
                <a:latin typeface="Arial" panose="020B0604020202020204" pitchFamily="34" charset="0"/>
              </a:rPr>
              <a:t>Denoted </a:t>
            </a:r>
            <a:r>
              <a:rPr lang="en-US" altLang="en-US" sz="2000" dirty="0">
                <a:latin typeface="Arial" panose="020B0604020202020204" pitchFamily="34" charset="0"/>
              </a:rPr>
              <a:t>as</a:t>
            </a:r>
            <a:r>
              <a:rPr lang="en-US" altLang="en-US" sz="2000" dirty="0" smtClean="0">
                <a:latin typeface="Arial" panose="020B0604020202020204" pitchFamily="34" charset="0"/>
              </a:rPr>
              <a:t>:</a:t>
            </a:r>
            <a:endParaRPr lang="en-US" altLang="en-US" sz="2000" dirty="0">
              <a:latin typeface="Arial" panose="020B0604020202020204" pitchFamily="34" charset="0"/>
            </a:endParaRPr>
          </a:p>
          <a:p>
            <a:pPr eaLnBrk="0" fontAlgn="base" hangingPunct="0">
              <a:lnSpc>
                <a:spcPct val="150000"/>
              </a:lnSpc>
              <a:spcBef>
                <a:spcPct val="0"/>
              </a:spcBef>
              <a:spcAft>
                <a:spcPct val="0"/>
              </a:spcAft>
            </a:pPr>
            <a:r>
              <a:rPr lang="en-US" altLang="en-US" sz="1600" dirty="0" smtClean="0">
                <a:latin typeface="Arial" panose="020B0604020202020204" pitchFamily="34" charset="0"/>
              </a:rPr>
              <a:t>𝑓</a:t>
            </a:r>
            <a:r>
              <a:rPr lang="en-US" altLang="en-US" sz="1600" dirty="0">
                <a:latin typeface="Arial" panose="020B0604020202020204" pitchFamily="34" charset="0"/>
              </a:rPr>
              <a:t>(𝑥,𝑦</a:t>
            </a:r>
            <a:r>
              <a:rPr lang="en-US" altLang="en-US" sz="1600" dirty="0" smtClean="0">
                <a:latin typeface="Arial" panose="020B0604020202020204" pitchFamily="34" charset="0"/>
              </a:rPr>
              <a:t>): </a:t>
            </a:r>
            <a:r>
              <a:rPr lang="en-US" altLang="en-US" sz="1600" dirty="0">
                <a:latin typeface="Arial" panose="020B0604020202020204" pitchFamily="34" charset="0"/>
              </a:rPr>
              <a:t>Input </a:t>
            </a:r>
            <a:r>
              <a:rPr lang="en-US" altLang="en-US" sz="1600" dirty="0" smtClean="0">
                <a:latin typeface="Arial" panose="020B0604020202020204" pitchFamily="34" charset="0"/>
              </a:rPr>
              <a:t>image</a:t>
            </a:r>
          </a:p>
          <a:p>
            <a:pPr eaLnBrk="0" fontAlgn="base" hangingPunct="0">
              <a:lnSpc>
                <a:spcPct val="150000"/>
              </a:lnSpc>
              <a:spcBef>
                <a:spcPct val="0"/>
              </a:spcBef>
              <a:spcAft>
                <a:spcPct val="0"/>
              </a:spcAft>
            </a:pPr>
            <a:r>
              <a:rPr lang="en-US" altLang="en-US" sz="1600" dirty="0" smtClean="0">
                <a:latin typeface="Arial" panose="020B0604020202020204" pitchFamily="34" charset="0"/>
              </a:rPr>
              <a:t>ℎ</a:t>
            </a:r>
            <a:r>
              <a:rPr lang="en-US" altLang="en-US" sz="1600" dirty="0">
                <a:latin typeface="Arial" panose="020B0604020202020204" pitchFamily="34" charset="0"/>
              </a:rPr>
              <a:t>(𝑚,𝑛</a:t>
            </a:r>
            <a:r>
              <a:rPr lang="en-US" altLang="en-US" sz="1600" dirty="0" smtClean="0">
                <a:latin typeface="Arial" panose="020B0604020202020204" pitchFamily="34" charset="0"/>
              </a:rPr>
              <a:t>): </a:t>
            </a:r>
            <a:r>
              <a:rPr lang="en-US" altLang="en-US" sz="1600" dirty="0">
                <a:latin typeface="Arial" panose="020B0604020202020204" pitchFamily="34" charset="0"/>
              </a:rPr>
              <a:t>Filter (kernel</a:t>
            </a:r>
            <a:r>
              <a:rPr lang="en-US" altLang="en-US" sz="1600" dirty="0" smtClean="0">
                <a:latin typeface="Arial" panose="020B0604020202020204" pitchFamily="34" charset="0"/>
              </a:rPr>
              <a:t>)</a:t>
            </a:r>
          </a:p>
          <a:p>
            <a:pPr eaLnBrk="0" fontAlgn="base" hangingPunct="0">
              <a:lnSpc>
                <a:spcPct val="150000"/>
              </a:lnSpc>
              <a:spcBef>
                <a:spcPct val="0"/>
              </a:spcBef>
              <a:spcAft>
                <a:spcPct val="0"/>
              </a:spcAft>
            </a:pPr>
            <a:r>
              <a:rPr lang="en-US" altLang="en-US" sz="1600" dirty="0" smtClean="0">
                <a:latin typeface="Arial" panose="020B0604020202020204" pitchFamily="34" charset="0"/>
              </a:rPr>
              <a:t>𝑔</a:t>
            </a:r>
            <a:r>
              <a:rPr lang="en-US" altLang="en-US" sz="1600" dirty="0">
                <a:latin typeface="Arial" panose="020B0604020202020204" pitchFamily="34" charset="0"/>
              </a:rPr>
              <a:t>(𝑥,𝑦</a:t>
            </a:r>
            <a:r>
              <a:rPr lang="en-US" altLang="en-US" sz="1600" dirty="0" smtClean="0">
                <a:latin typeface="Arial" panose="020B0604020202020204" pitchFamily="34" charset="0"/>
              </a:rPr>
              <a:t>): </a:t>
            </a:r>
            <a:r>
              <a:rPr lang="en-US" altLang="en-US" sz="1600" dirty="0">
                <a:latin typeface="Arial" panose="020B0604020202020204" pitchFamily="34" charset="0"/>
              </a:rPr>
              <a:t>Output </a:t>
            </a:r>
            <a:r>
              <a:rPr lang="en-US" altLang="en-US" sz="1600" dirty="0" smtClean="0">
                <a:latin typeface="Arial" panose="020B0604020202020204" pitchFamily="34" charset="0"/>
              </a:rPr>
              <a:t>image</a:t>
            </a:r>
          </a:p>
          <a:p>
            <a:pPr eaLnBrk="0" fontAlgn="base" hangingPunct="0">
              <a:lnSpc>
                <a:spcPct val="150000"/>
              </a:lnSpc>
              <a:spcBef>
                <a:spcPct val="0"/>
              </a:spcBef>
              <a:spcAft>
                <a:spcPct val="0"/>
              </a:spcAft>
            </a:pPr>
            <a:r>
              <a:rPr lang="en-US" altLang="en-US" sz="1600" b="1" dirty="0" smtClean="0">
                <a:latin typeface="Arial" panose="020B0604020202020204" pitchFamily="34" charset="0"/>
              </a:rPr>
              <a:t>Steps</a:t>
            </a:r>
            <a:r>
              <a:rPr lang="en-US" altLang="en-US" sz="1600" dirty="0" smtClean="0">
                <a:latin typeface="Arial" panose="020B0604020202020204" pitchFamily="34" charset="0"/>
              </a:rPr>
              <a:t>:</a:t>
            </a:r>
          </a:p>
          <a:p>
            <a:pPr lvl="1" eaLnBrk="0" fontAlgn="base" hangingPunct="0">
              <a:lnSpc>
                <a:spcPct val="150000"/>
              </a:lnSpc>
              <a:spcBef>
                <a:spcPct val="0"/>
              </a:spcBef>
              <a:spcAft>
                <a:spcPct val="0"/>
              </a:spcAft>
            </a:pPr>
            <a:r>
              <a:rPr lang="en-US" altLang="en-US" sz="1200" dirty="0" smtClean="0">
                <a:latin typeface="Arial" panose="020B0604020202020204" pitchFamily="34" charset="0"/>
              </a:rPr>
              <a:t>Flip </a:t>
            </a:r>
            <a:r>
              <a:rPr lang="en-US" altLang="en-US" sz="1200" dirty="0">
                <a:latin typeface="Arial" panose="020B0604020202020204" pitchFamily="34" charset="0"/>
              </a:rPr>
              <a:t>the kernel horizontally and </a:t>
            </a:r>
            <a:r>
              <a:rPr lang="en-US" altLang="en-US" sz="1200" dirty="0" smtClean="0">
                <a:latin typeface="Arial" panose="020B0604020202020204" pitchFamily="34" charset="0"/>
              </a:rPr>
              <a:t>vertically</a:t>
            </a:r>
          </a:p>
          <a:p>
            <a:pPr lvl="1" eaLnBrk="0" fontAlgn="base" hangingPunct="0">
              <a:lnSpc>
                <a:spcPct val="150000"/>
              </a:lnSpc>
              <a:spcBef>
                <a:spcPct val="0"/>
              </a:spcBef>
              <a:spcAft>
                <a:spcPct val="0"/>
              </a:spcAft>
            </a:pPr>
            <a:r>
              <a:rPr lang="en-US" altLang="en-US" sz="1200" dirty="0" smtClean="0">
                <a:latin typeface="Arial" panose="020B0604020202020204" pitchFamily="34" charset="0"/>
              </a:rPr>
              <a:t>Slide </a:t>
            </a:r>
            <a:r>
              <a:rPr lang="en-US" altLang="en-US" sz="1200" dirty="0">
                <a:latin typeface="Arial" panose="020B0604020202020204" pitchFamily="34" charset="0"/>
              </a:rPr>
              <a:t>it over the </a:t>
            </a:r>
            <a:r>
              <a:rPr lang="en-US" altLang="en-US" sz="1200" dirty="0" smtClean="0">
                <a:latin typeface="Arial" panose="020B0604020202020204" pitchFamily="34" charset="0"/>
              </a:rPr>
              <a:t>image</a:t>
            </a:r>
          </a:p>
          <a:p>
            <a:pPr lvl="1" eaLnBrk="0" fontAlgn="base" hangingPunct="0">
              <a:lnSpc>
                <a:spcPct val="150000"/>
              </a:lnSpc>
              <a:spcBef>
                <a:spcPct val="0"/>
              </a:spcBef>
              <a:spcAft>
                <a:spcPct val="0"/>
              </a:spcAft>
            </a:pPr>
            <a:r>
              <a:rPr lang="en-US" altLang="en-US" sz="1200" dirty="0" smtClean="0">
                <a:latin typeface="Arial" panose="020B0604020202020204" pitchFamily="34" charset="0"/>
              </a:rPr>
              <a:t>At </a:t>
            </a:r>
            <a:r>
              <a:rPr lang="en-US" altLang="en-US" sz="1200" dirty="0">
                <a:latin typeface="Arial" panose="020B0604020202020204" pitchFamily="34" charset="0"/>
              </a:rPr>
              <a:t>each position, compute the sum of element-wise </a:t>
            </a:r>
            <a:r>
              <a:rPr lang="en-US" altLang="en-US" sz="1200" dirty="0" smtClean="0">
                <a:latin typeface="Arial" panose="020B0604020202020204" pitchFamily="34" charset="0"/>
              </a:rPr>
              <a:t>multiplication</a:t>
            </a:r>
          </a:p>
          <a:p>
            <a:pPr lvl="1" eaLnBrk="0" fontAlgn="base" hangingPunct="0">
              <a:lnSpc>
                <a:spcPct val="150000"/>
              </a:lnSpc>
              <a:spcBef>
                <a:spcPct val="0"/>
              </a:spcBef>
              <a:spcAft>
                <a:spcPct val="0"/>
              </a:spcAft>
            </a:pPr>
            <a:r>
              <a:rPr lang="en-US" altLang="en-US" sz="1200" dirty="0" smtClean="0">
                <a:latin typeface="Arial" panose="020B0604020202020204" pitchFamily="34" charset="0"/>
              </a:rPr>
              <a:t>Replace </a:t>
            </a:r>
            <a:r>
              <a:rPr lang="en-US" altLang="en-US" sz="1200" dirty="0">
                <a:latin typeface="Arial" panose="020B0604020202020204" pitchFamily="34" charset="0"/>
              </a:rPr>
              <a:t>the center pixel with this </a:t>
            </a:r>
            <a:r>
              <a:rPr lang="en-US" altLang="en-US" sz="1200" dirty="0" smtClean="0">
                <a:latin typeface="Arial" panose="020B0604020202020204" pitchFamily="34" charset="0"/>
              </a:rPr>
              <a:t>value</a:t>
            </a:r>
          </a:p>
          <a:p>
            <a:pPr eaLnBrk="0" fontAlgn="base" hangingPunct="0">
              <a:lnSpc>
                <a:spcPct val="150000"/>
              </a:lnSpc>
              <a:spcBef>
                <a:spcPct val="0"/>
              </a:spcBef>
              <a:spcAft>
                <a:spcPct val="0"/>
              </a:spcAft>
            </a:pPr>
            <a:r>
              <a:rPr lang="en-US" altLang="en-US" sz="1600" dirty="0" smtClean="0">
                <a:latin typeface="Arial" panose="020B0604020202020204" pitchFamily="34" charset="0"/>
              </a:rPr>
              <a:t>Intuition:</a:t>
            </a:r>
          </a:p>
          <a:p>
            <a:pPr lvl="1" eaLnBrk="0" fontAlgn="base" hangingPunct="0">
              <a:lnSpc>
                <a:spcPct val="150000"/>
              </a:lnSpc>
              <a:spcBef>
                <a:spcPct val="0"/>
              </a:spcBef>
              <a:spcAft>
                <a:spcPct val="0"/>
              </a:spcAft>
            </a:pPr>
            <a:r>
              <a:rPr lang="en-US" altLang="en-US" sz="1200" dirty="0" smtClean="0">
                <a:latin typeface="Arial" panose="020B0604020202020204" pitchFamily="34" charset="0"/>
              </a:rPr>
              <a:t>Acts </a:t>
            </a:r>
            <a:r>
              <a:rPr lang="en-US" altLang="en-US" sz="1200" dirty="0">
                <a:latin typeface="Arial" panose="020B0604020202020204" pitchFamily="34" charset="0"/>
              </a:rPr>
              <a:t>like a weighted neighborhood calculation</a:t>
            </a:r>
            <a:r>
              <a:rPr lang="en-US" altLang="en-US" sz="1200" dirty="0" smtClean="0">
                <a:latin typeface="Arial" panose="020B0604020202020204" pitchFamily="34" charset="0"/>
              </a:rPr>
              <a:t>.</a:t>
            </a:r>
          </a:p>
          <a:p>
            <a:pPr lvl="1" eaLnBrk="0" fontAlgn="base" hangingPunct="0">
              <a:lnSpc>
                <a:spcPct val="150000"/>
              </a:lnSpc>
              <a:spcBef>
                <a:spcPct val="0"/>
              </a:spcBef>
              <a:spcAft>
                <a:spcPct val="0"/>
              </a:spcAft>
            </a:pPr>
            <a:r>
              <a:rPr lang="en-US" altLang="en-US" sz="1200" dirty="0" smtClean="0">
                <a:latin typeface="Arial" panose="020B0604020202020204" pitchFamily="34" charset="0"/>
              </a:rPr>
              <a:t>Picks </a:t>
            </a:r>
            <a:r>
              <a:rPr lang="en-US" altLang="en-US" sz="1200" dirty="0">
                <a:latin typeface="Arial" panose="020B0604020202020204" pitchFamily="34" charset="0"/>
              </a:rPr>
              <a:t>up local features like edges, texture, or smooth areas.</a:t>
            </a:r>
          </a:p>
        </p:txBody>
      </p:sp>
      <p:pic>
        <p:nvPicPr>
          <p:cNvPr id="4" name="Picture 3"/>
          <p:cNvPicPr>
            <a:picLocks noChangeAspect="1"/>
          </p:cNvPicPr>
          <p:nvPr/>
        </p:nvPicPr>
        <p:blipFill>
          <a:blip r:embed="rId2"/>
          <a:stretch>
            <a:fillRect/>
          </a:stretch>
        </p:blipFill>
        <p:spPr>
          <a:xfrm>
            <a:off x="2464542" y="2325396"/>
            <a:ext cx="2591162" cy="466790"/>
          </a:xfrm>
          <a:prstGeom prst="rect">
            <a:avLst/>
          </a:prstGeom>
        </p:spPr>
      </p:pic>
      <p:pic>
        <p:nvPicPr>
          <p:cNvPr id="9" name="Picture 8"/>
          <p:cNvPicPr>
            <a:picLocks noChangeAspect="1"/>
          </p:cNvPicPr>
          <p:nvPr/>
        </p:nvPicPr>
        <p:blipFill>
          <a:blip r:embed="rId3"/>
          <a:stretch>
            <a:fillRect/>
          </a:stretch>
        </p:blipFill>
        <p:spPr>
          <a:xfrm>
            <a:off x="5561983" y="2325396"/>
            <a:ext cx="4420217" cy="733527"/>
          </a:xfrm>
          <a:prstGeom prst="rect">
            <a:avLst/>
          </a:prstGeom>
        </p:spPr>
      </p:pic>
      <p:pic>
        <p:nvPicPr>
          <p:cNvPr id="11" name="Picture 10"/>
          <p:cNvPicPr>
            <a:picLocks noChangeAspect="1"/>
          </p:cNvPicPr>
          <p:nvPr/>
        </p:nvPicPr>
        <p:blipFill>
          <a:blip r:embed="rId4"/>
          <a:stretch>
            <a:fillRect/>
          </a:stretch>
        </p:blipFill>
        <p:spPr>
          <a:xfrm>
            <a:off x="5561983" y="2961534"/>
            <a:ext cx="6455846" cy="3449772"/>
          </a:xfrm>
          <a:prstGeom prst="rect">
            <a:avLst/>
          </a:prstGeom>
        </p:spPr>
      </p:pic>
    </p:spTree>
    <p:extLst>
      <p:ext uri="{BB962C8B-B14F-4D97-AF65-F5344CB8AC3E}">
        <p14:creationId xmlns:p14="http://schemas.microsoft.com/office/powerpoint/2010/main" val="1091850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Linear filtering</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46</a:t>
            </a:fld>
            <a:endParaRPr lang="en-US"/>
          </a:p>
        </p:txBody>
      </p:sp>
      <p:sp>
        <p:nvSpPr>
          <p:cNvPr id="8" name="Rectangle 1">
            <a:extLst>
              <a:ext uri="{FF2B5EF4-FFF2-40B4-BE49-F238E27FC236}">
                <a16:creationId xmlns="" xmlns:a16="http://schemas.microsoft.com/office/drawing/2014/main" id="{671EAEE3-13FA-4907-3BDA-663BC010B551}"/>
              </a:ext>
            </a:extLst>
          </p:cNvPr>
          <p:cNvSpPr>
            <a:spLocks noGrp="1" noChangeArrowheads="1"/>
          </p:cNvSpPr>
          <p:nvPr>
            <p:ph idx="1"/>
          </p:nvPr>
        </p:nvSpPr>
        <p:spPr bwMode="auto">
          <a:xfrm>
            <a:off x="249381" y="882327"/>
            <a:ext cx="10075025" cy="6047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000" b="1" dirty="0" smtClean="0">
                <a:latin typeface="Arial" panose="020B0604020202020204" pitchFamily="34" charset="0"/>
              </a:rPr>
              <a:t>Common linear filters</a:t>
            </a:r>
          </a:p>
          <a:p>
            <a:pPr lvl="1" eaLnBrk="0" fontAlgn="base" hangingPunct="0">
              <a:lnSpc>
                <a:spcPct val="150000"/>
              </a:lnSpc>
              <a:spcBef>
                <a:spcPct val="0"/>
              </a:spcBef>
              <a:spcAft>
                <a:spcPct val="0"/>
              </a:spcAft>
            </a:pPr>
            <a:r>
              <a:rPr lang="en-US" altLang="en-US" sz="1600" b="1" dirty="0" smtClean="0">
                <a:latin typeface="Arial" panose="020B0604020202020204" pitchFamily="34" charset="0"/>
              </a:rPr>
              <a:t>Smoothing filters (Low pass filters)</a:t>
            </a:r>
          </a:p>
          <a:p>
            <a:pPr lvl="2" eaLnBrk="0" fontAlgn="base" hangingPunct="0">
              <a:lnSpc>
                <a:spcPct val="150000"/>
              </a:lnSpc>
              <a:spcBef>
                <a:spcPct val="0"/>
              </a:spcBef>
              <a:spcAft>
                <a:spcPct val="0"/>
              </a:spcAft>
            </a:pPr>
            <a:r>
              <a:rPr lang="en-US" altLang="en-US" sz="1400" dirty="0" smtClean="0">
                <a:latin typeface="Arial" panose="020B0604020202020204" pitchFamily="34" charset="0"/>
              </a:rPr>
              <a:t>Box </a:t>
            </a:r>
          </a:p>
          <a:p>
            <a:pPr lvl="2" eaLnBrk="0" fontAlgn="base" hangingPunct="0">
              <a:lnSpc>
                <a:spcPct val="150000"/>
              </a:lnSpc>
              <a:spcBef>
                <a:spcPct val="0"/>
              </a:spcBef>
              <a:spcAft>
                <a:spcPct val="0"/>
              </a:spcAft>
            </a:pPr>
            <a:r>
              <a:rPr lang="en-US" altLang="en-US" sz="1400" dirty="0" smtClean="0">
                <a:latin typeface="Arial" panose="020B0604020202020204" pitchFamily="34" charset="0"/>
              </a:rPr>
              <a:t>Gaussian </a:t>
            </a:r>
          </a:p>
          <a:p>
            <a:pPr lvl="2" eaLnBrk="0" fontAlgn="base" hangingPunct="0">
              <a:lnSpc>
                <a:spcPct val="150000"/>
              </a:lnSpc>
              <a:spcBef>
                <a:spcPct val="0"/>
              </a:spcBef>
              <a:spcAft>
                <a:spcPct val="0"/>
              </a:spcAft>
            </a:pPr>
            <a:r>
              <a:rPr lang="en-US" altLang="en-US" sz="1400" dirty="0" smtClean="0">
                <a:latin typeface="Arial" panose="020B0604020202020204" pitchFamily="34" charset="0"/>
              </a:rPr>
              <a:t>Average </a:t>
            </a:r>
          </a:p>
          <a:p>
            <a:pPr lvl="1" eaLnBrk="0" fontAlgn="base" hangingPunct="0">
              <a:lnSpc>
                <a:spcPct val="150000"/>
              </a:lnSpc>
              <a:spcBef>
                <a:spcPct val="0"/>
              </a:spcBef>
              <a:spcAft>
                <a:spcPct val="0"/>
              </a:spcAft>
            </a:pPr>
            <a:r>
              <a:rPr lang="en-US" altLang="en-US" sz="1600" b="1" dirty="0" smtClean="0">
                <a:latin typeface="Arial" panose="020B0604020202020204" pitchFamily="34" charset="0"/>
              </a:rPr>
              <a:t>Sharpening filters (High pass filters)</a:t>
            </a:r>
          </a:p>
          <a:p>
            <a:pPr lvl="2" eaLnBrk="0" fontAlgn="base" hangingPunct="0">
              <a:lnSpc>
                <a:spcPct val="150000"/>
              </a:lnSpc>
              <a:spcBef>
                <a:spcPct val="0"/>
              </a:spcBef>
              <a:spcAft>
                <a:spcPct val="0"/>
              </a:spcAft>
            </a:pPr>
            <a:r>
              <a:rPr lang="en-US" altLang="en-US" sz="1400" dirty="0" err="1" smtClean="0">
                <a:latin typeface="Arial" panose="020B0604020202020204" pitchFamily="34" charset="0"/>
              </a:rPr>
              <a:t>Laplacian</a:t>
            </a:r>
            <a:r>
              <a:rPr lang="en-US" altLang="en-US" sz="1400" dirty="0" smtClean="0">
                <a:latin typeface="Arial" panose="020B0604020202020204" pitchFamily="34" charset="0"/>
              </a:rPr>
              <a:t> </a:t>
            </a:r>
          </a:p>
          <a:p>
            <a:pPr lvl="2" eaLnBrk="0" fontAlgn="base" hangingPunct="0">
              <a:lnSpc>
                <a:spcPct val="150000"/>
              </a:lnSpc>
              <a:spcBef>
                <a:spcPct val="0"/>
              </a:spcBef>
              <a:spcAft>
                <a:spcPct val="0"/>
              </a:spcAft>
            </a:pPr>
            <a:r>
              <a:rPr lang="en-US" altLang="en-US" sz="1400" dirty="0" smtClean="0">
                <a:latin typeface="Arial" panose="020B0604020202020204" pitchFamily="34" charset="0"/>
              </a:rPr>
              <a:t>High boost</a:t>
            </a:r>
          </a:p>
          <a:p>
            <a:pPr lvl="2" eaLnBrk="0" fontAlgn="base" hangingPunct="0">
              <a:lnSpc>
                <a:spcPct val="150000"/>
              </a:lnSpc>
              <a:spcBef>
                <a:spcPct val="0"/>
              </a:spcBef>
              <a:spcAft>
                <a:spcPct val="0"/>
              </a:spcAft>
            </a:pPr>
            <a:r>
              <a:rPr lang="en-US" altLang="en-US" sz="1400" dirty="0" smtClean="0">
                <a:latin typeface="Arial" panose="020B0604020202020204" pitchFamily="34" charset="0"/>
              </a:rPr>
              <a:t>Gradient based</a:t>
            </a:r>
          </a:p>
          <a:p>
            <a:pPr lvl="1" eaLnBrk="0" fontAlgn="base" hangingPunct="0">
              <a:lnSpc>
                <a:spcPct val="150000"/>
              </a:lnSpc>
              <a:spcBef>
                <a:spcPct val="0"/>
              </a:spcBef>
              <a:spcAft>
                <a:spcPct val="0"/>
              </a:spcAft>
            </a:pPr>
            <a:r>
              <a:rPr lang="en-US" altLang="en-US" sz="1600" b="1" dirty="0" smtClean="0">
                <a:latin typeface="Arial" panose="020B0604020202020204" pitchFamily="34" charset="0"/>
              </a:rPr>
              <a:t>Edge detection filters</a:t>
            </a:r>
          </a:p>
          <a:p>
            <a:pPr lvl="2" eaLnBrk="0" fontAlgn="base" hangingPunct="0">
              <a:lnSpc>
                <a:spcPct val="150000"/>
              </a:lnSpc>
              <a:spcBef>
                <a:spcPct val="0"/>
              </a:spcBef>
              <a:spcAft>
                <a:spcPct val="0"/>
              </a:spcAft>
            </a:pPr>
            <a:r>
              <a:rPr lang="en-US" altLang="en-US" sz="1400" dirty="0" err="1" smtClean="0">
                <a:latin typeface="Arial" panose="020B0604020202020204" pitchFamily="34" charset="0"/>
              </a:rPr>
              <a:t>Sobel</a:t>
            </a:r>
            <a:endParaRPr lang="en-US" altLang="en-US" sz="1400" dirty="0" smtClean="0">
              <a:latin typeface="Arial" panose="020B0604020202020204" pitchFamily="34" charset="0"/>
            </a:endParaRPr>
          </a:p>
          <a:p>
            <a:pPr lvl="2" eaLnBrk="0" fontAlgn="base" hangingPunct="0">
              <a:lnSpc>
                <a:spcPct val="150000"/>
              </a:lnSpc>
              <a:spcBef>
                <a:spcPct val="0"/>
              </a:spcBef>
              <a:spcAft>
                <a:spcPct val="0"/>
              </a:spcAft>
            </a:pPr>
            <a:r>
              <a:rPr lang="en-US" altLang="en-US" sz="1400" dirty="0" smtClean="0">
                <a:latin typeface="Arial" panose="020B0604020202020204" pitchFamily="34" charset="0"/>
              </a:rPr>
              <a:t>Prewitt</a:t>
            </a:r>
          </a:p>
          <a:p>
            <a:pPr lvl="2" eaLnBrk="0" fontAlgn="base" hangingPunct="0">
              <a:lnSpc>
                <a:spcPct val="150000"/>
              </a:lnSpc>
              <a:spcBef>
                <a:spcPct val="0"/>
              </a:spcBef>
              <a:spcAft>
                <a:spcPct val="0"/>
              </a:spcAft>
            </a:pPr>
            <a:r>
              <a:rPr lang="en-US" altLang="en-US" sz="1400" dirty="0" err="1" smtClean="0">
                <a:latin typeface="Arial" panose="020B0604020202020204" pitchFamily="34" charset="0"/>
              </a:rPr>
              <a:t>Scharr</a:t>
            </a:r>
            <a:endParaRPr lang="en-US" altLang="en-US" sz="1400" dirty="0" smtClean="0">
              <a:latin typeface="Arial" panose="020B0604020202020204" pitchFamily="34" charset="0"/>
            </a:endParaRPr>
          </a:p>
          <a:p>
            <a:pPr lvl="1" eaLnBrk="0" fontAlgn="base" hangingPunct="0">
              <a:lnSpc>
                <a:spcPct val="150000"/>
              </a:lnSpc>
              <a:spcBef>
                <a:spcPct val="0"/>
              </a:spcBef>
              <a:spcAft>
                <a:spcPct val="0"/>
              </a:spcAft>
            </a:pPr>
            <a:r>
              <a:rPr lang="en-US" altLang="en-US" sz="1600" b="1" dirty="0" smtClean="0">
                <a:latin typeface="Arial" panose="020B0604020202020204" pitchFamily="34" charset="0"/>
              </a:rPr>
              <a:t>Directional filters</a:t>
            </a:r>
          </a:p>
          <a:p>
            <a:pPr lvl="2" eaLnBrk="0" fontAlgn="base" hangingPunct="0">
              <a:lnSpc>
                <a:spcPct val="150000"/>
              </a:lnSpc>
              <a:spcBef>
                <a:spcPct val="0"/>
              </a:spcBef>
              <a:spcAft>
                <a:spcPct val="0"/>
              </a:spcAft>
            </a:pPr>
            <a:r>
              <a:rPr lang="en-US" altLang="en-US" sz="1400" dirty="0" smtClean="0">
                <a:latin typeface="Arial" panose="020B0604020202020204" pitchFamily="34" charset="0"/>
              </a:rPr>
              <a:t>Gabor</a:t>
            </a:r>
          </a:p>
          <a:p>
            <a:pPr lvl="2" eaLnBrk="0" fontAlgn="base" hangingPunct="0">
              <a:lnSpc>
                <a:spcPct val="150000"/>
              </a:lnSpc>
              <a:spcBef>
                <a:spcPct val="0"/>
              </a:spcBef>
              <a:spcAft>
                <a:spcPct val="0"/>
              </a:spcAft>
            </a:pPr>
            <a:r>
              <a:rPr lang="en-US" altLang="en-US" sz="1400" dirty="0" smtClean="0">
                <a:latin typeface="Arial" panose="020B0604020202020204" pitchFamily="34" charset="0"/>
              </a:rPr>
              <a:t>Directional derivative</a:t>
            </a:r>
          </a:p>
          <a:p>
            <a:pPr lvl="2" eaLnBrk="0" fontAlgn="base" hangingPunct="0">
              <a:lnSpc>
                <a:spcPct val="150000"/>
              </a:lnSpc>
              <a:spcBef>
                <a:spcPct val="0"/>
              </a:spcBef>
              <a:spcAft>
                <a:spcPct val="0"/>
              </a:spcAft>
            </a:pPr>
            <a:endParaRPr lang="en-US" altLang="en-US" sz="1400" dirty="0">
              <a:latin typeface="Arial" panose="020B0604020202020204" pitchFamily="34" charset="0"/>
            </a:endParaRPr>
          </a:p>
        </p:txBody>
      </p:sp>
    </p:spTree>
    <p:extLst>
      <p:ext uri="{BB962C8B-B14F-4D97-AF65-F5344CB8AC3E}">
        <p14:creationId xmlns:p14="http://schemas.microsoft.com/office/powerpoint/2010/main" val="4212794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Linear filtering (Smoothing)</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47</a:t>
            </a:fld>
            <a:endParaRPr lang="en-US"/>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232757" y="1206683"/>
            <a:ext cx="1041849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50000"/>
              </a:lnSpc>
              <a:spcBef>
                <a:spcPct val="0"/>
              </a:spcBef>
              <a:spcAft>
                <a:spcPct val="0"/>
              </a:spcAft>
            </a:pPr>
            <a:r>
              <a:rPr lang="en-US" altLang="en-US" sz="2000" b="1" dirty="0" smtClean="0">
                <a:latin typeface="Arial" panose="020B0604020202020204" pitchFamily="34" charset="0"/>
              </a:rPr>
              <a:t>Box (averaging) filter</a:t>
            </a:r>
          </a:p>
          <a:p>
            <a:pPr lvl="1" eaLnBrk="0" fontAlgn="base" hangingPunct="0">
              <a:lnSpc>
                <a:spcPct val="150000"/>
              </a:lnSpc>
              <a:spcBef>
                <a:spcPct val="0"/>
              </a:spcBef>
              <a:spcAft>
                <a:spcPct val="0"/>
              </a:spcAft>
            </a:pPr>
            <a:r>
              <a:rPr lang="en-US" altLang="en-US" sz="1600" dirty="0" smtClean="0">
                <a:latin typeface="Arial" panose="020B0604020202020204" pitchFamily="34" charset="0"/>
              </a:rPr>
              <a:t>One </a:t>
            </a:r>
            <a:r>
              <a:rPr lang="en-US" altLang="en-US" sz="1600" dirty="0">
                <a:latin typeface="Arial" panose="020B0604020202020204" pitchFamily="34" charset="0"/>
              </a:rPr>
              <a:t>of the simplest linear </a:t>
            </a:r>
            <a:r>
              <a:rPr lang="en-US" altLang="en-US" sz="1600" dirty="0" smtClean="0">
                <a:latin typeface="Arial" panose="020B0604020202020204" pitchFamily="34" charset="0"/>
              </a:rPr>
              <a:t>filters as It </a:t>
            </a:r>
            <a:r>
              <a:rPr lang="en-US" altLang="en-US" sz="1600" dirty="0">
                <a:latin typeface="Arial" panose="020B0604020202020204" pitchFamily="34" charset="0"/>
              </a:rPr>
              <a:t>replaces each pixel value with the </a:t>
            </a:r>
            <a:r>
              <a:rPr lang="en-US" altLang="en-US" sz="1600" b="1" dirty="0">
                <a:latin typeface="Arial" panose="020B0604020202020204" pitchFamily="34" charset="0"/>
              </a:rPr>
              <a:t>average of the pixel values </a:t>
            </a:r>
            <a:r>
              <a:rPr lang="en-US" altLang="en-US" sz="1600" dirty="0">
                <a:latin typeface="Arial" panose="020B0604020202020204" pitchFamily="34" charset="0"/>
              </a:rPr>
              <a:t>in its local neighborhood</a:t>
            </a:r>
            <a:r>
              <a:rPr lang="en-US" altLang="en-US" sz="1600" dirty="0" smtClean="0">
                <a:latin typeface="Arial" panose="020B0604020202020204" pitchFamily="34" charset="0"/>
              </a:rPr>
              <a:t>.</a:t>
            </a:r>
          </a:p>
          <a:p>
            <a:pPr lvl="1" eaLnBrk="0" fontAlgn="base" hangingPunct="0">
              <a:lnSpc>
                <a:spcPct val="150000"/>
              </a:lnSpc>
              <a:spcBef>
                <a:spcPct val="0"/>
              </a:spcBef>
              <a:spcAft>
                <a:spcPct val="0"/>
              </a:spcAft>
            </a:pPr>
            <a:r>
              <a:rPr lang="en-US" altLang="en-US" sz="1600" dirty="0" smtClean="0">
                <a:latin typeface="Arial" panose="020B0604020202020204" pitchFamily="34" charset="0"/>
              </a:rPr>
              <a:t>This </a:t>
            </a:r>
            <a:r>
              <a:rPr lang="en-US" altLang="en-US" sz="1600" dirty="0">
                <a:latin typeface="Arial" panose="020B0604020202020204" pitchFamily="34" charset="0"/>
              </a:rPr>
              <a:t>has the effect of </a:t>
            </a:r>
            <a:r>
              <a:rPr lang="en-US" altLang="en-US" sz="1600" b="1" dirty="0">
                <a:latin typeface="Arial" panose="020B0604020202020204" pitchFamily="34" charset="0"/>
              </a:rPr>
              <a:t>smoothing</a:t>
            </a:r>
            <a:r>
              <a:rPr lang="en-US" altLang="en-US" sz="1600" dirty="0">
                <a:latin typeface="Arial" panose="020B0604020202020204" pitchFamily="34" charset="0"/>
              </a:rPr>
              <a:t> the image by reducing intensity variations (noise or texture</a:t>
            </a:r>
            <a:r>
              <a:rPr lang="en-US" altLang="en-US" sz="1600" dirty="0" smtClean="0">
                <a:latin typeface="Arial" panose="020B0604020202020204" pitchFamily="34" charset="0"/>
              </a:rPr>
              <a:t>).</a:t>
            </a:r>
          </a:p>
          <a:p>
            <a:pPr lvl="1" eaLnBrk="0" fontAlgn="base" hangingPunct="0">
              <a:lnSpc>
                <a:spcPct val="150000"/>
              </a:lnSpc>
              <a:spcBef>
                <a:spcPct val="0"/>
              </a:spcBef>
              <a:spcAft>
                <a:spcPct val="0"/>
              </a:spcAft>
            </a:pPr>
            <a:r>
              <a:rPr lang="en-US" altLang="en-US" sz="1600" dirty="0" smtClean="0">
                <a:latin typeface="Arial" panose="020B0604020202020204" pitchFamily="34" charset="0"/>
              </a:rPr>
              <a:t>The </a:t>
            </a:r>
            <a:r>
              <a:rPr lang="en-US" altLang="en-US" sz="1600" dirty="0">
                <a:latin typeface="Arial" panose="020B0604020202020204" pitchFamily="34" charset="0"/>
              </a:rPr>
              <a:t>filter kernel is a matrix where all elements have the same value, </a:t>
            </a:r>
            <a:r>
              <a:rPr lang="en-US" altLang="en-US" sz="1600" b="1" dirty="0">
                <a:latin typeface="Arial" panose="020B0604020202020204" pitchFamily="34" charset="0"/>
              </a:rPr>
              <a:t>summing up to 1</a:t>
            </a:r>
            <a:r>
              <a:rPr lang="en-US" altLang="en-US" sz="1600" dirty="0" smtClean="0">
                <a:latin typeface="Arial" panose="020B0604020202020204" pitchFamily="34" charset="0"/>
              </a:rPr>
              <a:t>.</a:t>
            </a:r>
          </a:p>
          <a:p>
            <a:pPr lvl="1" eaLnBrk="0" fontAlgn="base" hangingPunct="0">
              <a:lnSpc>
                <a:spcPct val="150000"/>
              </a:lnSpc>
              <a:spcBef>
                <a:spcPct val="0"/>
              </a:spcBef>
              <a:spcAft>
                <a:spcPct val="0"/>
              </a:spcAft>
            </a:pPr>
            <a:r>
              <a:rPr lang="en-US" altLang="en-US" sz="1600" dirty="0" smtClean="0">
                <a:latin typeface="Arial" panose="020B0604020202020204" pitchFamily="34" charset="0"/>
              </a:rPr>
              <a:t>Mathematically:</a:t>
            </a:r>
          </a:p>
          <a:p>
            <a:pPr lvl="1" eaLnBrk="0" fontAlgn="base" hangingPunct="0">
              <a:lnSpc>
                <a:spcPct val="150000"/>
              </a:lnSpc>
              <a:spcBef>
                <a:spcPct val="0"/>
              </a:spcBef>
              <a:spcAft>
                <a:spcPct val="0"/>
              </a:spcAft>
            </a:pPr>
            <a:endParaRPr lang="en-US" altLang="en-US" sz="1600" dirty="0">
              <a:latin typeface="Arial" panose="020B0604020202020204" pitchFamily="34" charset="0"/>
            </a:endParaRPr>
          </a:p>
          <a:p>
            <a:pPr lvl="1" eaLnBrk="0" fontAlgn="base" hangingPunct="0">
              <a:lnSpc>
                <a:spcPct val="150000"/>
              </a:lnSpc>
              <a:spcBef>
                <a:spcPct val="0"/>
              </a:spcBef>
              <a:spcAft>
                <a:spcPct val="0"/>
              </a:spcAft>
            </a:pPr>
            <a:endParaRPr lang="en-US" altLang="en-US" sz="1600" dirty="0" smtClean="0">
              <a:latin typeface="Arial" panose="020B0604020202020204" pitchFamily="34" charset="0"/>
            </a:endParaRPr>
          </a:p>
          <a:p>
            <a:pPr lvl="1" eaLnBrk="0" fontAlgn="base" hangingPunct="0">
              <a:lnSpc>
                <a:spcPct val="150000"/>
              </a:lnSpc>
              <a:spcBef>
                <a:spcPct val="0"/>
              </a:spcBef>
              <a:spcAft>
                <a:spcPct val="0"/>
              </a:spcAft>
            </a:pPr>
            <a:r>
              <a:rPr lang="en-US" altLang="en-US" sz="1600" dirty="0" smtClean="0">
                <a:latin typeface="Arial" panose="020B0604020202020204" pitchFamily="34" charset="0"/>
              </a:rPr>
              <a:t>where 𝑘 </a:t>
            </a:r>
            <a:r>
              <a:rPr lang="en-US" altLang="en-US" sz="1600" dirty="0">
                <a:latin typeface="Arial" panose="020B0604020202020204" pitchFamily="34" charset="0"/>
              </a:rPr>
              <a:t>is the kernel size</a:t>
            </a:r>
            <a:r>
              <a:rPr lang="en-US" altLang="en-US" sz="1600" dirty="0" smtClean="0">
                <a:latin typeface="Arial" panose="020B0604020202020204" pitchFamily="34" charset="0"/>
              </a:rPr>
              <a:t>.</a:t>
            </a:r>
          </a:p>
          <a:p>
            <a:pPr lvl="1" eaLnBrk="0" fontAlgn="base" hangingPunct="0">
              <a:lnSpc>
                <a:spcPct val="150000"/>
              </a:lnSpc>
              <a:spcBef>
                <a:spcPct val="0"/>
              </a:spcBef>
              <a:spcAft>
                <a:spcPct val="0"/>
              </a:spcAft>
            </a:pPr>
            <a:r>
              <a:rPr lang="en-US" altLang="en-US" sz="1600" dirty="0" smtClean="0">
                <a:latin typeface="Arial" panose="020B0604020202020204" pitchFamily="34" charset="0"/>
              </a:rPr>
              <a:t>Example: 3x3 kernel</a:t>
            </a:r>
          </a:p>
          <a:p>
            <a:pPr lvl="1" eaLnBrk="0" fontAlgn="base" hangingPunct="0">
              <a:lnSpc>
                <a:spcPct val="150000"/>
              </a:lnSpc>
              <a:spcBef>
                <a:spcPct val="0"/>
              </a:spcBef>
              <a:spcAft>
                <a:spcPct val="0"/>
              </a:spcAft>
            </a:pPr>
            <a:endParaRPr lang="en-US" altLang="en-US" sz="1600" dirty="0">
              <a:latin typeface="Arial" panose="020B0604020202020204" pitchFamily="34" charset="0"/>
            </a:endParaRPr>
          </a:p>
          <a:p>
            <a:pPr lvl="1" eaLnBrk="0" fontAlgn="base" hangingPunct="0">
              <a:lnSpc>
                <a:spcPct val="150000"/>
              </a:lnSpc>
              <a:spcBef>
                <a:spcPct val="0"/>
              </a:spcBef>
              <a:spcAft>
                <a:spcPct val="0"/>
              </a:spcAft>
            </a:pPr>
            <a:r>
              <a:rPr lang="en-US" altLang="en-US" sz="1600" dirty="0" smtClean="0">
                <a:latin typeface="Arial" panose="020B0604020202020204" pitchFamily="34" charset="0"/>
              </a:rPr>
              <a:t>This </a:t>
            </a:r>
            <a:r>
              <a:rPr lang="en-US" altLang="en-US" sz="1600" dirty="0">
                <a:latin typeface="Arial" panose="020B0604020202020204" pitchFamily="34" charset="0"/>
              </a:rPr>
              <a:t>kernel takes the average of the 9 pixels in the 3×3 window</a:t>
            </a:r>
          </a:p>
          <a:p>
            <a:pPr lvl="1" eaLnBrk="0" fontAlgn="base" hangingPunct="0">
              <a:lnSpc>
                <a:spcPct val="150000"/>
              </a:lnSpc>
              <a:spcBef>
                <a:spcPct val="0"/>
              </a:spcBef>
              <a:spcAft>
                <a:spcPct val="0"/>
              </a:spcAft>
            </a:pPr>
            <a:endParaRPr lang="en-US" altLang="en-US" sz="1400" dirty="0" smtClean="0">
              <a:latin typeface="Arial" panose="020B0604020202020204" pitchFamily="34" charset="0"/>
            </a:endParaRPr>
          </a:p>
          <a:p>
            <a:pPr lvl="1" eaLnBrk="0" fontAlgn="base" hangingPunct="0">
              <a:lnSpc>
                <a:spcPct val="150000"/>
              </a:lnSpc>
              <a:spcBef>
                <a:spcPct val="0"/>
              </a:spcBef>
              <a:spcAft>
                <a:spcPct val="0"/>
              </a:spcAft>
            </a:pPr>
            <a:endParaRPr lang="en-US" altLang="en-US" sz="1400" b="1" dirty="0">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676048" y="3163543"/>
            <a:ext cx="3419952" cy="1114581"/>
          </a:xfrm>
          <a:prstGeom prst="rect">
            <a:avLst/>
          </a:prstGeom>
        </p:spPr>
      </p:pic>
      <p:pic>
        <p:nvPicPr>
          <p:cNvPr id="4" name="Picture 3"/>
          <p:cNvPicPr>
            <a:picLocks noChangeAspect="1"/>
          </p:cNvPicPr>
          <p:nvPr/>
        </p:nvPicPr>
        <p:blipFill>
          <a:blip r:embed="rId3"/>
          <a:stretch>
            <a:fillRect/>
          </a:stretch>
        </p:blipFill>
        <p:spPr>
          <a:xfrm>
            <a:off x="4038600" y="4231116"/>
            <a:ext cx="1498042" cy="1114246"/>
          </a:xfrm>
          <a:prstGeom prst="rect">
            <a:avLst/>
          </a:prstGeom>
        </p:spPr>
      </p:pic>
    </p:spTree>
    <p:extLst>
      <p:ext uri="{BB962C8B-B14F-4D97-AF65-F5344CB8AC3E}">
        <p14:creationId xmlns:p14="http://schemas.microsoft.com/office/powerpoint/2010/main" val="28723527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Linear filtering (Gaussian)</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48</a:t>
            </a:fld>
            <a:endParaRPr lang="en-US"/>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86546" y="1042997"/>
            <a:ext cx="5657303"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50000"/>
              </a:lnSpc>
              <a:spcBef>
                <a:spcPct val="0"/>
              </a:spcBef>
              <a:spcAft>
                <a:spcPct val="0"/>
              </a:spcAft>
            </a:pPr>
            <a:r>
              <a:rPr lang="en-US" altLang="en-US" sz="2000" b="1" dirty="0" smtClean="0">
                <a:latin typeface="Arial" panose="020B0604020202020204" pitchFamily="34" charset="0"/>
              </a:rPr>
              <a:t>Gaussian filter</a:t>
            </a:r>
          </a:p>
          <a:p>
            <a:pPr lvl="1" algn="just" eaLnBrk="0" fontAlgn="base" hangingPunct="0">
              <a:lnSpc>
                <a:spcPct val="150000"/>
              </a:lnSpc>
              <a:spcBef>
                <a:spcPct val="0"/>
              </a:spcBef>
              <a:spcAft>
                <a:spcPct val="0"/>
              </a:spcAft>
            </a:pPr>
            <a:r>
              <a:rPr lang="en-US" altLang="en-US" sz="1600" dirty="0">
                <a:latin typeface="Arial" panose="020B0604020202020204" pitchFamily="34" charset="0"/>
              </a:rPr>
              <a:t>Gaussian Filter is a </a:t>
            </a:r>
            <a:r>
              <a:rPr lang="en-US" altLang="en-US" sz="1600" b="1" dirty="0">
                <a:latin typeface="Arial" panose="020B0604020202020204" pitchFamily="34" charset="0"/>
              </a:rPr>
              <a:t>very special filter </a:t>
            </a:r>
            <a:r>
              <a:rPr lang="en-US" altLang="en-US" sz="1600" dirty="0">
                <a:latin typeface="Arial" panose="020B0604020202020204" pitchFamily="34" charset="0"/>
              </a:rPr>
              <a:t>among Linear Filters for many reasons.</a:t>
            </a:r>
          </a:p>
          <a:p>
            <a:pPr lvl="1" algn="just" eaLnBrk="0" fontAlgn="base" hangingPunct="0">
              <a:lnSpc>
                <a:spcPct val="150000"/>
              </a:lnSpc>
              <a:spcBef>
                <a:spcPct val="0"/>
              </a:spcBef>
              <a:spcAft>
                <a:spcPct val="0"/>
              </a:spcAft>
            </a:pPr>
            <a:r>
              <a:rPr lang="en-US" altLang="en-US" sz="1600" dirty="0" smtClean="0">
                <a:latin typeface="Arial" panose="020B0604020202020204" pitchFamily="34" charset="0"/>
              </a:rPr>
              <a:t>First</a:t>
            </a:r>
            <a:r>
              <a:rPr lang="en-US" altLang="en-US" sz="1600" dirty="0">
                <a:latin typeface="Arial" panose="020B0604020202020204" pitchFamily="34" charset="0"/>
              </a:rPr>
              <a:t>, they </a:t>
            </a:r>
            <a:r>
              <a:rPr lang="en-US" altLang="en-US" sz="1600" b="1" dirty="0">
                <a:latin typeface="Arial" panose="020B0604020202020204" pitchFamily="34" charset="0"/>
              </a:rPr>
              <a:t>are vastly used for Image Transformation</a:t>
            </a:r>
            <a:r>
              <a:rPr lang="en-US" altLang="en-US" sz="1600" dirty="0">
                <a:latin typeface="Arial" panose="020B0604020202020204" pitchFamily="34" charset="0"/>
              </a:rPr>
              <a:t>, like turning an image into a smoother image which we can sometimes refer to as </a:t>
            </a:r>
            <a:r>
              <a:rPr lang="en-US" altLang="en-US" sz="1600" b="1" dirty="0">
                <a:latin typeface="Arial" panose="020B0604020202020204" pitchFamily="34" charset="0"/>
              </a:rPr>
              <a:t>Smooth Noise Reduction. (See </a:t>
            </a:r>
            <a:r>
              <a:rPr lang="en-US" altLang="en-US" sz="1600" b="1" dirty="0" smtClean="0">
                <a:latin typeface="Arial" panose="020B0604020202020204" pitchFamily="34" charset="0"/>
              </a:rPr>
              <a:t>example)</a:t>
            </a:r>
            <a:endParaRPr lang="en-US" altLang="en-US" sz="1600" b="1" dirty="0">
              <a:latin typeface="Arial" panose="020B0604020202020204" pitchFamily="34" charset="0"/>
            </a:endParaRPr>
          </a:p>
          <a:p>
            <a:pPr lvl="1" algn="just" eaLnBrk="0" fontAlgn="base" hangingPunct="0">
              <a:lnSpc>
                <a:spcPct val="150000"/>
              </a:lnSpc>
              <a:spcBef>
                <a:spcPct val="0"/>
              </a:spcBef>
              <a:spcAft>
                <a:spcPct val="0"/>
              </a:spcAft>
            </a:pPr>
            <a:r>
              <a:rPr lang="en-US" altLang="en-US" sz="1600" dirty="0">
                <a:latin typeface="Arial" panose="020B0604020202020204" pitchFamily="34" charset="0"/>
              </a:rPr>
              <a:t>Second, Gaussian Filters play a </a:t>
            </a:r>
            <a:r>
              <a:rPr lang="en-US" altLang="en-US" sz="1600" b="1" dirty="0">
                <a:latin typeface="Arial" panose="020B0604020202020204" pitchFamily="34" charset="0"/>
              </a:rPr>
              <a:t>vital role in Image Preprocessing</a:t>
            </a:r>
            <a:r>
              <a:rPr lang="en-US" altLang="en-US" sz="1600" dirty="0">
                <a:latin typeface="Arial" panose="020B0604020202020204" pitchFamily="34" charset="0"/>
              </a:rPr>
              <a:t> like Edge Detection, Feature Extraction, Image Sharpening, etc</a:t>
            </a:r>
            <a:r>
              <a:rPr lang="en-US" altLang="en-US" sz="1600" dirty="0" smtClean="0">
                <a:latin typeface="Arial" panose="020B0604020202020204" pitchFamily="34" charset="0"/>
              </a:rPr>
              <a:t>…</a:t>
            </a:r>
          </a:p>
          <a:p>
            <a:pPr lvl="1" algn="just" eaLnBrk="0" fontAlgn="base" hangingPunct="0">
              <a:lnSpc>
                <a:spcPct val="150000"/>
              </a:lnSpc>
              <a:spcBef>
                <a:spcPct val="0"/>
              </a:spcBef>
              <a:spcAft>
                <a:spcPct val="0"/>
              </a:spcAft>
            </a:pPr>
            <a:r>
              <a:rPr lang="en-US" altLang="en-US" sz="1600" dirty="0">
                <a:latin typeface="Arial" panose="020B0604020202020204" pitchFamily="34" charset="0"/>
              </a:rPr>
              <a:t>Unlike a simple </a:t>
            </a:r>
            <a:r>
              <a:rPr lang="en-US" altLang="en-US" sz="1600" b="1" dirty="0">
                <a:latin typeface="Arial" panose="020B0604020202020204" pitchFamily="34" charset="0"/>
              </a:rPr>
              <a:t>box </a:t>
            </a:r>
            <a:r>
              <a:rPr lang="en-US" altLang="en-US" sz="1600" b="1" dirty="0" smtClean="0">
                <a:latin typeface="Arial" panose="020B0604020202020204" pitchFamily="34" charset="0"/>
              </a:rPr>
              <a:t>filter, </a:t>
            </a:r>
            <a:r>
              <a:rPr lang="en-US" altLang="en-US" sz="1600" b="1" dirty="0">
                <a:latin typeface="Arial" panose="020B0604020202020204" pitchFamily="34" charset="0"/>
              </a:rPr>
              <a:t>that assigns equal weights </a:t>
            </a:r>
            <a:r>
              <a:rPr lang="en-US" altLang="en-US" sz="1600" dirty="0">
                <a:latin typeface="Arial" panose="020B0604020202020204" pitchFamily="34" charset="0"/>
              </a:rPr>
              <a:t>to all kernel, </a:t>
            </a:r>
            <a:r>
              <a:rPr lang="en-US" altLang="en-US" sz="1600" b="1" dirty="0">
                <a:latin typeface="Arial" panose="020B0604020202020204" pitchFamily="34" charset="0"/>
              </a:rPr>
              <a:t>Gaussian Filter adds soft blur </a:t>
            </a:r>
            <a:r>
              <a:rPr lang="en-US" altLang="en-US" sz="1600" dirty="0">
                <a:latin typeface="Arial" panose="020B0604020202020204" pitchFamily="34" charset="0"/>
              </a:rPr>
              <a:t>to images which is more natural whereas, box filter adds harsh blur (uniform). </a:t>
            </a:r>
            <a:endParaRPr lang="en-US" altLang="en-US" sz="1400" dirty="0" smtClean="0">
              <a:latin typeface="Arial" panose="020B0604020202020204" pitchFamily="34" charset="0"/>
            </a:endParaRPr>
          </a:p>
          <a:p>
            <a:pPr lvl="1" eaLnBrk="0" fontAlgn="base" hangingPunct="0">
              <a:lnSpc>
                <a:spcPct val="150000"/>
              </a:lnSpc>
              <a:spcBef>
                <a:spcPct val="0"/>
              </a:spcBef>
              <a:spcAft>
                <a:spcPct val="0"/>
              </a:spcAft>
            </a:pPr>
            <a:endParaRPr lang="en-US" altLang="en-US" sz="1400" b="1" dirty="0">
              <a:latin typeface="Arial" panose="020B0604020202020204" pitchFamily="34" charset="0"/>
            </a:endParaRPr>
          </a:p>
        </p:txBody>
      </p:sp>
      <p:pic>
        <p:nvPicPr>
          <p:cNvPr id="9" name="Picture 8"/>
          <p:cNvPicPr>
            <a:picLocks noChangeAspect="1"/>
          </p:cNvPicPr>
          <p:nvPr/>
        </p:nvPicPr>
        <p:blipFill>
          <a:blip r:embed="rId2"/>
          <a:stretch>
            <a:fillRect/>
          </a:stretch>
        </p:blipFill>
        <p:spPr>
          <a:xfrm>
            <a:off x="5790307" y="1148572"/>
            <a:ext cx="6401693" cy="5572903"/>
          </a:xfrm>
          <a:prstGeom prst="rect">
            <a:avLst/>
          </a:prstGeom>
        </p:spPr>
      </p:pic>
    </p:spTree>
    <p:extLst>
      <p:ext uri="{BB962C8B-B14F-4D97-AF65-F5344CB8AC3E}">
        <p14:creationId xmlns:p14="http://schemas.microsoft.com/office/powerpoint/2010/main" val="6277304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790307" y="1148572"/>
            <a:ext cx="6401693" cy="5572903"/>
          </a:xfrm>
          <a:prstGeom prst="rect">
            <a:avLst/>
          </a:prstGeom>
        </p:spPr>
      </p:pic>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Linear filtering (Gaussian)</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49</a:t>
            </a:fld>
            <a:endParaRPr lang="en-US"/>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219550" y="1148572"/>
            <a:ext cx="5657303"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50000"/>
              </a:lnSpc>
              <a:spcBef>
                <a:spcPct val="0"/>
              </a:spcBef>
              <a:spcAft>
                <a:spcPct val="0"/>
              </a:spcAft>
            </a:pPr>
            <a:r>
              <a:rPr lang="en-US" altLang="en-US" sz="2000" b="1" dirty="0" smtClean="0">
                <a:latin typeface="Arial" panose="020B0604020202020204" pitchFamily="34" charset="0"/>
              </a:rPr>
              <a:t>Gaussian filter working</a:t>
            </a:r>
          </a:p>
          <a:p>
            <a:pPr lvl="1" algn="just" eaLnBrk="0" fontAlgn="base" hangingPunct="0">
              <a:lnSpc>
                <a:spcPct val="150000"/>
              </a:lnSpc>
              <a:spcBef>
                <a:spcPct val="0"/>
              </a:spcBef>
              <a:spcAft>
                <a:spcPct val="0"/>
              </a:spcAft>
            </a:pPr>
            <a:r>
              <a:rPr lang="en-US" altLang="en-US" sz="1600" dirty="0" smtClean="0">
                <a:latin typeface="Arial" panose="020B0604020202020204" pitchFamily="34" charset="0"/>
              </a:rPr>
              <a:t>Gaussian filter uses </a:t>
            </a:r>
            <a:r>
              <a:rPr lang="en-US" altLang="en-US" sz="1600" b="1" dirty="0" smtClean="0">
                <a:latin typeface="Arial" panose="020B0604020202020204" pitchFamily="34" charset="0"/>
              </a:rPr>
              <a:t>Gaussian distribution </a:t>
            </a:r>
            <a:r>
              <a:rPr lang="en-US" altLang="en-US" sz="1600" dirty="0" smtClean="0">
                <a:latin typeface="Arial" panose="020B0604020202020204" pitchFamily="34" charset="0"/>
              </a:rPr>
              <a:t>for assign weights to its kernel. </a:t>
            </a:r>
          </a:p>
          <a:p>
            <a:pPr lvl="1" algn="just" eaLnBrk="0" fontAlgn="base" hangingPunct="0">
              <a:lnSpc>
                <a:spcPct val="150000"/>
              </a:lnSpc>
              <a:spcBef>
                <a:spcPct val="0"/>
              </a:spcBef>
              <a:spcAft>
                <a:spcPct val="0"/>
              </a:spcAft>
            </a:pPr>
            <a:r>
              <a:rPr lang="en-US" altLang="en-US" sz="1600" dirty="0" smtClean="0">
                <a:latin typeface="Arial" panose="020B0604020202020204" pitchFamily="34" charset="0"/>
              </a:rPr>
              <a:t>Like </a:t>
            </a:r>
            <a:r>
              <a:rPr lang="en-US" altLang="en-US" sz="1600" dirty="0">
                <a:latin typeface="Arial" panose="020B0604020202020204" pitchFamily="34" charset="0"/>
              </a:rPr>
              <a:t>any other filter, the </a:t>
            </a:r>
            <a:r>
              <a:rPr lang="en-US" altLang="en-US" sz="1600" dirty="0" smtClean="0">
                <a:latin typeface="Arial" panose="020B0604020202020204" pitchFamily="34" charset="0"/>
              </a:rPr>
              <a:t>Gaussian </a:t>
            </a:r>
            <a:r>
              <a:rPr lang="en-US" altLang="en-US" sz="1600" dirty="0">
                <a:latin typeface="Arial" panose="020B0604020202020204" pitchFamily="34" charset="0"/>
              </a:rPr>
              <a:t>filter </a:t>
            </a:r>
            <a:r>
              <a:rPr lang="en-US" altLang="en-US" sz="1600" b="1" dirty="0">
                <a:latin typeface="Arial" panose="020B0604020202020204" pitchFamily="34" charset="0"/>
              </a:rPr>
              <a:t>applies weighted average</a:t>
            </a:r>
            <a:r>
              <a:rPr lang="en-US" altLang="en-US" sz="1600" dirty="0">
                <a:latin typeface="Arial" panose="020B0604020202020204" pitchFamily="34" charset="0"/>
              </a:rPr>
              <a:t> to </a:t>
            </a:r>
            <a:r>
              <a:rPr lang="en-US" altLang="en-US" sz="1600" dirty="0" smtClean="0">
                <a:latin typeface="Arial" panose="020B0604020202020204" pitchFamily="34" charset="0"/>
              </a:rPr>
              <a:t>neighboring </a:t>
            </a:r>
            <a:r>
              <a:rPr lang="en-US" altLang="en-US" sz="1600" dirty="0">
                <a:latin typeface="Arial" panose="020B0604020202020204" pitchFamily="34" charset="0"/>
              </a:rPr>
              <a:t>pixels in the image except that here the kernel </a:t>
            </a:r>
            <a:r>
              <a:rPr lang="en-US" altLang="en-US" sz="1600" b="1" dirty="0">
                <a:latin typeface="Arial" panose="020B0604020202020204" pitchFamily="34" charset="0"/>
              </a:rPr>
              <a:t>weights are based on </a:t>
            </a:r>
            <a:r>
              <a:rPr lang="en-US" altLang="en-US" sz="1600" b="1" dirty="0" smtClean="0">
                <a:latin typeface="Arial" panose="020B0604020202020204" pitchFamily="34" charset="0"/>
              </a:rPr>
              <a:t>Gaussian </a:t>
            </a:r>
            <a:r>
              <a:rPr lang="en-US" altLang="en-US" sz="1600" b="1" dirty="0">
                <a:latin typeface="Arial" panose="020B0604020202020204" pitchFamily="34" charset="0"/>
              </a:rPr>
              <a:t>distribution</a:t>
            </a:r>
            <a:r>
              <a:rPr lang="en-US" altLang="en-US" sz="1600" dirty="0" smtClean="0">
                <a:latin typeface="Arial" panose="020B0604020202020204" pitchFamily="34" charset="0"/>
              </a:rPr>
              <a:t>.</a:t>
            </a:r>
          </a:p>
          <a:p>
            <a:pPr lvl="1" algn="just" eaLnBrk="0" fontAlgn="base" hangingPunct="0">
              <a:lnSpc>
                <a:spcPct val="150000"/>
              </a:lnSpc>
              <a:spcBef>
                <a:spcPct val="0"/>
              </a:spcBef>
              <a:spcAft>
                <a:spcPct val="0"/>
              </a:spcAft>
            </a:pPr>
            <a:r>
              <a:rPr lang="en-US" altLang="en-US" sz="1400" dirty="0">
                <a:latin typeface="Arial" panose="020B0604020202020204" pitchFamily="34" charset="0"/>
              </a:rPr>
              <a:t>The </a:t>
            </a:r>
            <a:r>
              <a:rPr lang="en-US" altLang="en-US" sz="1400" b="1" dirty="0">
                <a:latin typeface="Arial" panose="020B0604020202020204" pitchFamily="34" charset="0"/>
              </a:rPr>
              <a:t>Gaussian Function gives higher weight to the pixels closer to the </a:t>
            </a:r>
            <a:r>
              <a:rPr lang="en-US" altLang="en-US" sz="1400" b="1" dirty="0" err="1">
                <a:latin typeface="Arial" panose="020B0604020202020204" pitchFamily="34" charset="0"/>
              </a:rPr>
              <a:t>centre</a:t>
            </a:r>
            <a:r>
              <a:rPr lang="en-US" altLang="en-US" sz="1400" dirty="0">
                <a:latin typeface="Arial" panose="020B0604020202020204" pitchFamily="34" charset="0"/>
              </a:rPr>
              <a:t> of the kernel because of the exponential decay. This </a:t>
            </a:r>
            <a:r>
              <a:rPr lang="en-US" altLang="en-US" sz="1400" b="1" dirty="0">
                <a:latin typeface="Arial" panose="020B0604020202020204" pitchFamily="34" charset="0"/>
              </a:rPr>
              <a:t>helps to preserve the edges </a:t>
            </a:r>
            <a:r>
              <a:rPr lang="en-US" altLang="en-US" sz="1400" dirty="0">
                <a:latin typeface="Arial" panose="020B0604020202020204" pitchFamily="34" charset="0"/>
              </a:rPr>
              <a:t>compared to Uniform averaging like in a box filter.</a:t>
            </a:r>
          </a:p>
        </p:txBody>
      </p:sp>
      <p:pic>
        <p:nvPicPr>
          <p:cNvPr id="3" name="Picture 2"/>
          <p:cNvPicPr>
            <a:picLocks noChangeAspect="1"/>
          </p:cNvPicPr>
          <p:nvPr/>
        </p:nvPicPr>
        <p:blipFill>
          <a:blip r:embed="rId3"/>
          <a:stretch>
            <a:fillRect/>
          </a:stretch>
        </p:blipFill>
        <p:spPr>
          <a:xfrm>
            <a:off x="892882" y="5345083"/>
            <a:ext cx="2417160" cy="703377"/>
          </a:xfrm>
          <a:prstGeom prst="rect">
            <a:avLst/>
          </a:prstGeom>
        </p:spPr>
      </p:pic>
      <p:pic>
        <p:nvPicPr>
          <p:cNvPr id="4" name="Picture 3"/>
          <p:cNvPicPr>
            <a:picLocks noChangeAspect="1"/>
          </p:cNvPicPr>
          <p:nvPr/>
        </p:nvPicPr>
        <p:blipFill>
          <a:blip r:embed="rId4"/>
          <a:stretch>
            <a:fillRect/>
          </a:stretch>
        </p:blipFill>
        <p:spPr>
          <a:xfrm>
            <a:off x="3899658" y="5345083"/>
            <a:ext cx="1301032" cy="1301032"/>
          </a:xfrm>
          <a:prstGeom prst="rect">
            <a:avLst/>
          </a:prstGeom>
        </p:spPr>
      </p:pic>
    </p:spTree>
    <p:extLst>
      <p:ext uri="{BB962C8B-B14F-4D97-AF65-F5344CB8AC3E}">
        <p14:creationId xmlns:p14="http://schemas.microsoft.com/office/powerpoint/2010/main" val="25318545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20758A-0517-CB71-6D74-B715342BC48A}"/>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32D4523-C950-88E3-1AD6-499A00E52D7D}"/>
              </a:ext>
            </a:extLst>
          </p:cNvPr>
          <p:cNvSpPr>
            <a:spLocks noGrp="1"/>
          </p:cNvSpPr>
          <p:nvPr>
            <p:ph type="title"/>
          </p:nvPr>
        </p:nvSpPr>
        <p:spPr/>
        <p:txBody>
          <a:bodyPr/>
          <a:lstStyle/>
          <a:p>
            <a:r>
              <a:rPr lang="en-US" dirty="0"/>
              <a:t>    Color Appearance of Different Spectral Bands</a:t>
            </a:r>
          </a:p>
        </p:txBody>
      </p:sp>
      <p:sp>
        <p:nvSpPr>
          <p:cNvPr id="5" name="Footer Placeholder 4">
            <a:extLst>
              <a:ext uri="{FF2B5EF4-FFF2-40B4-BE49-F238E27FC236}">
                <a16:creationId xmlns="" xmlns:a16="http://schemas.microsoft.com/office/drawing/2014/main" id="{87E770EA-0B72-1696-524E-DA606B88EDE2}"/>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E6C60196-8479-6B55-219A-F36C45702900}"/>
              </a:ext>
            </a:extLst>
          </p:cNvPr>
          <p:cNvSpPr>
            <a:spLocks noGrp="1"/>
          </p:cNvSpPr>
          <p:nvPr>
            <p:ph type="sldNum" sz="quarter" idx="12"/>
          </p:nvPr>
        </p:nvSpPr>
        <p:spPr/>
        <p:txBody>
          <a:bodyPr/>
          <a:lstStyle/>
          <a:p>
            <a:fld id="{CC529A1F-6900-4D36-92AC-B7647C1D9DDB}" type="slidenum">
              <a:rPr lang="en-US" smtClean="0"/>
              <a:t>5</a:t>
            </a:fld>
            <a:endParaRPr lang="en-US"/>
          </a:p>
        </p:txBody>
      </p:sp>
      <p:sp>
        <p:nvSpPr>
          <p:cNvPr id="8" name="Rectangle 1">
            <a:extLst>
              <a:ext uri="{FF2B5EF4-FFF2-40B4-BE49-F238E27FC236}">
                <a16:creationId xmlns="" xmlns:a16="http://schemas.microsoft.com/office/drawing/2014/main" id="{5FDA2C30-A997-C22E-2AB7-41061809248A}"/>
              </a:ext>
            </a:extLst>
          </p:cNvPr>
          <p:cNvSpPr>
            <a:spLocks noGrp="1" noChangeArrowheads="1"/>
          </p:cNvSpPr>
          <p:nvPr>
            <p:ph idx="1"/>
          </p:nvPr>
        </p:nvSpPr>
        <p:spPr bwMode="auto">
          <a:xfrm>
            <a:off x="273120" y="1056816"/>
            <a:ext cx="1191888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Our </a:t>
            </a:r>
            <a:r>
              <a:rPr kumimoji="0" lang="en-US" altLang="en-US" sz="2000" b="1" i="0" u="none" strike="noStrike" cap="none" normalizeH="0" baseline="0" dirty="0">
                <a:ln>
                  <a:noFill/>
                </a:ln>
                <a:solidFill>
                  <a:schemeClr val="tx1"/>
                </a:solidFill>
                <a:effectLst/>
                <a:latin typeface="Arial" panose="020B0604020202020204" pitchFamily="34" charset="0"/>
              </a:rPr>
              <a:t>understanding of light and color explains such experiments</a:t>
            </a:r>
            <a:r>
              <a:rPr kumimoji="0" lang="en-US" altLang="en-US" sz="2000" b="0" i="0" u="none" strike="noStrike" cap="none" normalizeH="0" baseline="0" dirty="0">
                <a:ln>
                  <a:noFill/>
                </a:ln>
                <a:solidFill>
                  <a:schemeClr val="tx1"/>
                </a:solidFill>
                <a:effectLst/>
                <a:latin typeface="Arial" panose="020B0604020202020204" pitchFamily="34" charset="0"/>
              </a:rPr>
              <a:t>. Light is </a:t>
            </a:r>
            <a:r>
              <a:rPr kumimoji="0" lang="en-US" altLang="en-US" sz="2000" b="1" i="0" u="none" strike="noStrike" cap="none" normalizeH="0" baseline="0" dirty="0">
                <a:ln>
                  <a:noFill/>
                </a:ln>
                <a:solidFill>
                  <a:schemeClr val="tx1"/>
                </a:solidFill>
                <a:effectLst/>
                <a:latin typeface="Arial" panose="020B0604020202020204" pitchFamily="34" charset="0"/>
              </a:rPr>
              <a:t>a mixture of </a:t>
            </a:r>
            <a:r>
              <a:rPr kumimoji="0" lang="en-US" altLang="en-US" sz="2000" b="0" i="0" u="none" strike="noStrike" cap="none" normalizeH="0" baseline="0" dirty="0">
                <a:ln>
                  <a:noFill/>
                </a:ln>
                <a:solidFill>
                  <a:schemeClr val="tx1"/>
                </a:solidFill>
                <a:effectLst/>
                <a:latin typeface="Arial" panose="020B0604020202020204" pitchFamily="34" charset="0"/>
              </a:rPr>
              <a:t>electromagnetic waves of </a:t>
            </a:r>
            <a:r>
              <a:rPr kumimoji="0" lang="en-US" altLang="en-US" sz="2000" b="1" i="0" u="none" strike="noStrike" cap="none" normalizeH="0" baseline="0" dirty="0">
                <a:ln>
                  <a:noFill/>
                </a:ln>
                <a:solidFill>
                  <a:schemeClr val="tx1"/>
                </a:solidFill>
                <a:effectLst/>
                <a:latin typeface="Arial" panose="020B0604020202020204" pitchFamily="34" charset="0"/>
              </a:rPr>
              <a:t>different wavelengths</a:t>
            </a:r>
            <a:r>
              <a:rPr kumimoji="0" lang="en-US" altLang="en-US" sz="2000" b="0" i="0" u="none" strike="noStrike" cap="none" normalizeH="0" baseline="0" dirty="0">
                <a:ln>
                  <a:noFill/>
                </a:ln>
                <a:solidFill>
                  <a:schemeClr val="tx1"/>
                </a:solidFill>
                <a:effectLst/>
                <a:latin typeface="Arial" panose="020B0604020202020204" pitchFamily="34" charset="0"/>
              </a:rPr>
              <a:t>. </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Sunlight has a </a:t>
            </a:r>
            <a:r>
              <a:rPr kumimoji="0" lang="en-US" altLang="en-US" sz="2000" b="1" i="0" u="none" strike="noStrike" cap="none" normalizeH="0" baseline="0" dirty="0">
                <a:ln>
                  <a:noFill/>
                </a:ln>
                <a:solidFill>
                  <a:schemeClr val="tx1"/>
                </a:solidFill>
                <a:effectLst/>
                <a:latin typeface="Arial" panose="020B0604020202020204" pitchFamily="34" charset="0"/>
              </a:rPr>
              <a:t>broad distribution </a:t>
            </a:r>
            <a:r>
              <a:rPr kumimoji="0" lang="en-US" altLang="en-US" sz="2000" b="0" i="0" u="none" strike="noStrike" cap="none" normalizeH="0" baseline="0" dirty="0">
                <a:ln>
                  <a:noFill/>
                </a:ln>
                <a:solidFill>
                  <a:schemeClr val="tx1"/>
                </a:solidFill>
                <a:effectLst/>
                <a:latin typeface="Arial" panose="020B0604020202020204" pitchFamily="34" charset="0"/>
              </a:rPr>
              <a:t>of light of the </a:t>
            </a:r>
            <a:r>
              <a:rPr kumimoji="0" lang="en-US" altLang="en-US" sz="2000" b="1" i="0" u="none" strike="noStrike" cap="none" normalizeH="0" baseline="0" dirty="0">
                <a:ln>
                  <a:noFill/>
                </a:ln>
                <a:solidFill>
                  <a:schemeClr val="tx1"/>
                </a:solidFill>
                <a:effectLst/>
                <a:latin typeface="Arial" panose="020B0604020202020204" pitchFamily="34" charset="0"/>
              </a:rPr>
              <a:t>visible wavelengths</a:t>
            </a:r>
            <a:r>
              <a:rPr kumimoji="0" lang="en-US" altLang="en-US" sz="2000" b="0" i="0" u="none" strike="noStrike" cap="none" normalizeH="0" baseline="0" dirty="0">
                <a:ln>
                  <a:noFill/>
                </a:ln>
                <a:solidFill>
                  <a:schemeClr val="tx1"/>
                </a:solidFill>
                <a:effectLst/>
                <a:latin typeface="Arial" panose="020B0604020202020204" pitchFamily="34" charset="0"/>
              </a:rPr>
              <a:t>. </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At an air/glass interface, light bends in a wavelength-dependent manner, so a prism </a:t>
            </a:r>
            <a:r>
              <a:rPr kumimoji="0" lang="en-US" altLang="en-US" sz="2000" b="1" i="0" u="none" strike="noStrike" cap="none" normalizeH="0" baseline="0" dirty="0">
                <a:ln>
                  <a:noFill/>
                </a:ln>
                <a:solidFill>
                  <a:schemeClr val="tx1"/>
                </a:solidFill>
                <a:effectLst/>
                <a:latin typeface="Arial" panose="020B0604020202020204" pitchFamily="34" charset="0"/>
              </a:rPr>
              <a:t>disperses the different wavelength components of sunlight into different angles</a:t>
            </a:r>
            <a:r>
              <a:rPr kumimoji="0" lang="en-US" altLang="en-US" sz="2000" b="0" i="0" u="none" strike="noStrike" cap="none" normalizeH="0" baseline="0" dirty="0">
                <a:ln>
                  <a:noFill/>
                </a:ln>
                <a:solidFill>
                  <a:schemeClr val="tx1"/>
                </a:solidFill>
                <a:effectLst/>
                <a:latin typeface="Arial" panose="020B0604020202020204" pitchFamily="34" charset="0"/>
              </a:rPr>
              <a:t>, and we see different wavelengths of light as different colors. </a:t>
            </a:r>
          </a:p>
          <a:p>
            <a:pPr eaLnBrk="0" fontAlgn="base" hangingPunct="0">
              <a:lnSpc>
                <a:spcPct val="15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Our eyes are sensitive to only the narrow band </a:t>
            </a:r>
            <a:r>
              <a:rPr kumimoji="0" lang="en-US" altLang="en-US" sz="2000" b="0" i="0" u="none" strike="noStrike" cap="none" normalizeH="0" baseline="0" dirty="0">
                <a:ln>
                  <a:noFill/>
                </a:ln>
                <a:solidFill>
                  <a:schemeClr val="tx1"/>
                </a:solidFill>
                <a:effectLst/>
                <a:latin typeface="Arial" panose="020B0604020202020204" pitchFamily="34" charset="0"/>
              </a:rPr>
              <a:t>of that electromagnetic spectrum, the visible light, from approximately </a:t>
            </a:r>
            <a:r>
              <a:rPr kumimoji="0" lang="en-US" altLang="en-US" sz="2000" b="1" i="0" u="none" strike="noStrike" cap="none" normalizeH="0" baseline="0" dirty="0">
                <a:ln>
                  <a:noFill/>
                </a:ln>
                <a:solidFill>
                  <a:schemeClr val="accent1">
                    <a:lumMod val="75000"/>
                  </a:schemeClr>
                </a:solidFill>
                <a:effectLst/>
                <a:latin typeface="Arial" panose="020B0604020202020204" pitchFamily="34" charset="0"/>
              </a:rPr>
              <a:t>400 nm to 700 nm</a:t>
            </a:r>
            <a:r>
              <a:rPr kumimoji="0" lang="en-US" altLang="en-US" sz="2000" b="0" i="0" u="none" strike="noStrike" cap="none" normalizeH="0" baseline="0" dirty="0">
                <a:ln>
                  <a:noFill/>
                </a:ln>
                <a:solidFill>
                  <a:schemeClr val="tx1"/>
                </a:solidFill>
                <a:effectLst/>
                <a:latin typeface="Arial" panose="020B0604020202020204" pitchFamily="34" charset="0"/>
              </a:rPr>
              <a:t>, which appears </a:t>
            </a:r>
            <a:r>
              <a:rPr kumimoji="0" lang="en-US" altLang="en-US" sz="2000" b="1" i="0" u="none" strike="noStrike" cap="none" normalizeH="0" baseline="0" dirty="0">
                <a:ln>
                  <a:noFill/>
                </a:ln>
                <a:solidFill>
                  <a:schemeClr val="tx1"/>
                </a:solidFill>
                <a:effectLst/>
                <a:latin typeface="Arial" panose="020B0604020202020204" pitchFamily="34" charset="0"/>
              </a:rPr>
              <a:t>blue to deep red</a:t>
            </a:r>
            <a:r>
              <a:rPr kumimoji="0" lang="en-US" altLang="en-US" sz="2000" b="0" i="0" u="none" strike="noStrike" cap="none" normalizeH="0" baseline="0" dirty="0">
                <a:ln>
                  <a:noFill/>
                </a:ln>
                <a:solidFill>
                  <a:schemeClr val="tx1"/>
                </a:solidFill>
                <a:effectLst/>
                <a:latin typeface="Arial" panose="020B0604020202020204" pitchFamily="34" charset="0"/>
              </a:rPr>
              <a:t>, respectively.</a:t>
            </a:r>
          </a:p>
        </p:txBody>
      </p:sp>
      <p:pic>
        <p:nvPicPr>
          <p:cNvPr id="4" name="Picture 3">
            <a:extLst>
              <a:ext uri="{FF2B5EF4-FFF2-40B4-BE49-F238E27FC236}">
                <a16:creationId xmlns="" xmlns:a16="http://schemas.microsoft.com/office/drawing/2014/main" id="{8825C33E-29E3-4576-6713-CE656D6B94CA}"/>
              </a:ext>
            </a:extLst>
          </p:cNvPr>
          <p:cNvPicPr>
            <a:picLocks noChangeAspect="1"/>
          </p:cNvPicPr>
          <p:nvPr/>
        </p:nvPicPr>
        <p:blipFill>
          <a:blip r:embed="rId2"/>
          <a:stretch>
            <a:fillRect/>
          </a:stretch>
        </p:blipFill>
        <p:spPr>
          <a:xfrm>
            <a:off x="1074932" y="4813966"/>
            <a:ext cx="10315255" cy="1490886"/>
          </a:xfrm>
          <a:prstGeom prst="rect">
            <a:avLst/>
          </a:prstGeom>
        </p:spPr>
      </p:pic>
    </p:spTree>
    <p:extLst>
      <p:ext uri="{BB962C8B-B14F-4D97-AF65-F5344CB8AC3E}">
        <p14:creationId xmlns:p14="http://schemas.microsoft.com/office/powerpoint/2010/main" val="2953686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Linear filtering (Gaussian)</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50</a:t>
            </a:fld>
            <a:endParaRPr lang="en-US"/>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344241" y="1273732"/>
            <a:ext cx="5657303" cy="49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50000"/>
              </a:lnSpc>
              <a:spcBef>
                <a:spcPct val="0"/>
              </a:spcBef>
              <a:spcAft>
                <a:spcPct val="0"/>
              </a:spcAft>
            </a:pPr>
            <a:r>
              <a:rPr lang="en-US" altLang="en-US" sz="2000" dirty="0" smtClean="0">
                <a:latin typeface="Arial" panose="020B0604020202020204" pitchFamily="34" charset="0"/>
              </a:rPr>
              <a:t>Gaussian filter working</a:t>
            </a:r>
          </a:p>
        </p:txBody>
      </p:sp>
      <p:pic>
        <p:nvPicPr>
          <p:cNvPr id="9" name="Picture 8"/>
          <p:cNvPicPr>
            <a:picLocks noChangeAspect="1"/>
          </p:cNvPicPr>
          <p:nvPr/>
        </p:nvPicPr>
        <p:blipFill>
          <a:blip r:embed="rId2"/>
          <a:stretch>
            <a:fillRect/>
          </a:stretch>
        </p:blipFill>
        <p:spPr>
          <a:xfrm>
            <a:off x="5790307" y="1148572"/>
            <a:ext cx="6401693" cy="5572903"/>
          </a:xfrm>
          <a:prstGeom prst="rect">
            <a:avLst/>
          </a:prstGeom>
        </p:spPr>
      </p:pic>
      <p:pic>
        <p:nvPicPr>
          <p:cNvPr id="3" name="Picture 2"/>
          <p:cNvPicPr>
            <a:picLocks noChangeAspect="1"/>
          </p:cNvPicPr>
          <p:nvPr/>
        </p:nvPicPr>
        <p:blipFill>
          <a:blip r:embed="rId3"/>
          <a:stretch>
            <a:fillRect/>
          </a:stretch>
        </p:blipFill>
        <p:spPr>
          <a:xfrm>
            <a:off x="1532962" y="2069868"/>
            <a:ext cx="2417160" cy="703377"/>
          </a:xfrm>
          <a:prstGeom prst="rect">
            <a:avLst/>
          </a:prstGeom>
        </p:spPr>
      </p:pic>
      <p:pic>
        <p:nvPicPr>
          <p:cNvPr id="4" name="Picture 3"/>
          <p:cNvPicPr>
            <a:picLocks noChangeAspect="1"/>
          </p:cNvPicPr>
          <p:nvPr/>
        </p:nvPicPr>
        <p:blipFill>
          <a:blip r:embed="rId4"/>
          <a:stretch>
            <a:fillRect/>
          </a:stretch>
        </p:blipFill>
        <p:spPr>
          <a:xfrm>
            <a:off x="745320" y="3072385"/>
            <a:ext cx="1301032" cy="1301032"/>
          </a:xfrm>
          <a:prstGeom prst="rect">
            <a:avLst/>
          </a:prstGeom>
        </p:spPr>
      </p:pic>
      <p:pic>
        <p:nvPicPr>
          <p:cNvPr id="8" name="Picture 7"/>
          <p:cNvPicPr>
            <a:picLocks noChangeAspect="1"/>
          </p:cNvPicPr>
          <p:nvPr/>
        </p:nvPicPr>
        <p:blipFill>
          <a:blip r:embed="rId5"/>
          <a:stretch>
            <a:fillRect/>
          </a:stretch>
        </p:blipFill>
        <p:spPr>
          <a:xfrm>
            <a:off x="3074593" y="3234747"/>
            <a:ext cx="1105054" cy="828791"/>
          </a:xfrm>
          <a:prstGeom prst="rect">
            <a:avLst/>
          </a:prstGeom>
        </p:spPr>
      </p:pic>
      <p:pic>
        <p:nvPicPr>
          <p:cNvPr id="10" name="Picture 9"/>
          <p:cNvPicPr>
            <a:picLocks noChangeAspect="1"/>
          </p:cNvPicPr>
          <p:nvPr/>
        </p:nvPicPr>
        <p:blipFill>
          <a:blip r:embed="rId6"/>
          <a:stretch>
            <a:fillRect/>
          </a:stretch>
        </p:blipFill>
        <p:spPr>
          <a:xfrm>
            <a:off x="531665" y="4834919"/>
            <a:ext cx="3029373" cy="1200318"/>
          </a:xfrm>
          <a:prstGeom prst="rect">
            <a:avLst/>
          </a:prstGeom>
        </p:spPr>
      </p:pic>
      <p:pic>
        <p:nvPicPr>
          <p:cNvPr id="11" name="Picture 10"/>
          <p:cNvPicPr>
            <a:picLocks noChangeAspect="1"/>
          </p:cNvPicPr>
          <p:nvPr/>
        </p:nvPicPr>
        <p:blipFill>
          <a:blip r:embed="rId7"/>
          <a:stretch>
            <a:fillRect/>
          </a:stretch>
        </p:blipFill>
        <p:spPr>
          <a:xfrm>
            <a:off x="3950122" y="4873025"/>
            <a:ext cx="2000529" cy="1162212"/>
          </a:xfrm>
          <a:prstGeom prst="rect">
            <a:avLst/>
          </a:prstGeom>
        </p:spPr>
      </p:pic>
    </p:spTree>
    <p:extLst>
      <p:ext uri="{BB962C8B-B14F-4D97-AF65-F5344CB8AC3E}">
        <p14:creationId xmlns:p14="http://schemas.microsoft.com/office/powerpoint/2010/main" val="1028517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Linear filtering (Sharpening)</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51</a:t>
            </a:fld>
            <a:endParaRPr lang="en-US"/>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119797" y="1161430"/>
            <a:ext cx="7627665"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50000"/>
              </a:lnSpc>
              <a:spcBef>
                <a:spcPct val="0"/>
              </a:spcBef>
              <a:spcAft>
                <a:spcPct val="0"/>
              </a:spcAft>
            </a:pPr>
            <a:r>
              <a:rPr lang="en-US" altLang="en-US" sz="2000" b="1" dirty="0" smtClean="0">
                <a:latin typeface="Arial" panose="020B0604020202020204" pitchFamily="34" charset="0"/>
              </a:rPr>
              <a:t>Sharpening filters</a:t>
            </a:r>
          </a:p>
          <a:p>
            <a:pPr lvl="1" algn="just" eaLnBrk="0" fontAlgn="base" hangingPunct="0">
              <a:lnSpc>
                <a:spcPct val="150000"/>
              </a:lnSpc>
              <a:spcBef>
                <a:spcPct val="0"/>
              </a:spcBef>
              <a:spcAft>
                <a:spcPct val="0"/>
              </a:spcAft>
            </a:pPr>
            <a:r>
              <a:rPr lang="en-US" altLang="en-US" sz="1600" dirty="0" smtClean="0">
                <a:latin typeface="Arial" panose="020B0604020202020204" pitchFamily="34" charset="0"/>
              </a:rPr>
              <a:t>Enhance </a:t>
            </a:r>
            <a:r>
              <a:rPr lang="en-US" altLang="en-US" sz="1600" dirty="0">
                <a:latin typeface="Arial" panose="020B0604020202020204" pitchFamily="34" charset="0"/>
              </a:rPr>
              <a:t>edges and fine details by </a:t>
            </a:r>
            <a:r>
              <a:rPr lang="en-US" altLang="en-US" sz="1600" b="1" dirty="0">
                <a:latin typeface="Arial" panose="020B0604020202020204" pitchFamily="34" charset="0"/>
              </a:rPr>
              <a:t>emphasizing high-frequency </a:t>
            </a:r>
            <a:r>
              <a:rPr lang="en-US" altLang="en-US" sz="1600" b="1" dirty="0" smtClean="0">
                <a:latin typeface="Arial" panose="020B0604020202020204" pitchFamily="34" charset="0"/>
              </a:rPr>
              <a:t>components</a:t>
            </a:r>
            <a:r>
              <a:rPr lang="en-US" altLang="en-US" sz="1600" dirty="0" smtClean="0">
                <a:latin typeface="Arial" panose="020B0604020202020204" pitchFamily="34" charset="0"/>
              </a:rPr>
              <a:t>.</a:t>
            </a:r>
          </a:p>
          <a:p>
            <a:pPr lvl="1" algn="just" eaLnBrk="0" fontAlgn="base" hangingPunct="0">
              <a:lnSpc>
                <a:spcPct val="150000"/>
              </a:lnSpc>
              <a:spcBef>
                <a:spcPct val="0"/>
              </a:spcBef>
              <a:spcAft>
                <a:spcPct val="0"/>
              </a:spcAft>
            </a:pPr>
            <a:r>
              <a:rPr lang="en-US" altLang="en-US" sz="1600" dirty="0" smtClean="0">
                <a:latin typeface="Arial" panose="020B0604020202020204" pitchFamily="34" charset="0"/>
              </a:rPr>
              <a:t>Use </a:t>
            </a:r>
            <a:r>
              <a:rPr lang="en-US" altLang="en-US" sz="1600" dirty="0">
                <a:latin typeface="Arial" panose="020B0604020202020204" pitchFamily="34" charset="0"/>
              </a:rPr>
              <a:t>cases: edge enhancement, detail recovery, feature </a:t>
            </a:r>
            <a:r>
              <a:rPr lang="en-US" altLang="en-US" sz="1600" dirty="0" smtClean="0">
                <a:latin typeface="Arial" panose="020B0604020202020204" pitchFamily="34" charset="0"/>
              </a:rPr>
              <a:t>extraction</a:t>
            </a:r>
          </a:p>
          <a:p>
            <a:pPr algn="just" eaLnBrk="0" fontAlgn="base" hangingPunct="0">
              <a:lnSpc>
                <a:spcPct val="150000"/>
              </a:lnSpc>
              <a:spcBef>
                <a:spcPct val="0"/>
              </a:spcBef>
              <a:spcAft>
                <a:spcPct val="0"/>
              </a:spcAft>
            </a:pPr>
            <a:r>
              <a:rPr lang="en-US" altLang="en-US" sz="1800" b="1" dirty="0" err="1" smtClean="0">
                <a:latin typeface="Arial" panose="020B0604020202020204" pitchFamily="34" charset="0"/>
              </a:rPr>
              <a:t>Laplacian</a:t>
            </a:r>
            <a:r>
              <a:rPr lang="en-US" altLang="en-US" sz="1800" b="1" dirty="0" smtClean="0">
                <a:latin typeface="Arial" panose="020B0604020202020204" pitchFamily="34" charset="0"/>
              </a:rPr>
              <a:t> filter</a:t>
            </a:r>
          </a:p>
          <a:p>
            <a:pPr lvl="1" algn="just" eaLnBrk="0" fontAlgn="base" hangingPunct="0">
              <a:lnSpc>
                <a:spcPct val="150000"/>
              </a:lnSpc>
              <a:spcBef>
                <a:spcPct val="0"/>
              </a:spcBef>
              <a:spcAft>
                <a:spcPct val="0"/>
              </a:spcAft>
            </a:pPr>
            <a:r>
              <a:rPr lang="en-US" altLang="en-US" sz="1400" b="1" dirty="0">
                <a:latin typeface="Arial" panose="020B0604020202020204" pitchFamily="34" charset="0"/>
              </a:rPr>
              <a:t>Second-order derivative </a:t>
            </a:r>
            <a:r>
              <a:rPr lang="en-US" altLang="en-US" sz="1400" b="1" dirty="0" smtClean="0">
                <a:latin typeface="Arial" panose="020B0604020202020204" pitchFamily="34" charset="0"/>
              </a:rPr>
              <a:t>operator</a:t>
            </a:r>
          </a:p>
          <a:p>
            <a:pPr lvl="1" algn="just" eaLnBrk="0" fontAlgn="base" hangingPunct="0">
              <a:lnSpc>
                <a:spcPct val="150000"/>
              </a:lnSpc>
              <a:spcBef>
                <a:spcPct val="0"/>
              </a:spcBef>
              <a:spcAft>
                <a:spcPct val="0"/>
              </a:spcAft>
            </a:pPr>
            <a:r>
              <a:rPr lang="en-US" altLang="en-US" sz="1400" dirty="0">
                <a:latin typeface="Arial" panose="020B0604020202020204" pitchFamily="34" charset="0"/>
              </a:rPr>
              <a:t>The </a:t>
            </a:r>
            <a:r>
              <a:rPr lang="en-US" altLang="en-US" sz="1400" dirty="0" err="1">
                <a:latin typeface="Arial" panose="020B0604020202020204" pitchFamily="34" charset="0"/>
              </a:rPr>
              <a:t>Laplacian</a:t>
            </a:r>
            <a:r>
              <a:rPr lang="en-US" altLang="en-US" sz="1400" dirty="0">
                <a:latin typeface="Arial" panose="020B0604020202020204" pitchFamily="34" charset="0"/>
              </a:rPr>
              <a:t> filter is called a 2nd order derivative operator because</a:t>
            </a:r>
            <a:r>
              <a:rPr lang="en-US" altLang="en-US" sz="1400" b="1" dirty="0">
                <a:latin typeface="Arial" panose="020B0604020202020204" pitchFamily="34" charset="0"/>
              </a:rPr>
              <a:t> it computes the second derivatives of the image intensity </a:t>
            </a:r>
            <a:r>
              <a:rPr lang="en-US" altLang="en-US" sz="1400" dirty="0">
                <a:latin typeface="Arial" panose="020B0604020202020204" pitchFamily="34" charset="0"/>
              </a:rPr>
              <a:t>function in both the </a:t>
            </a:r>
            <a:r>
              <a:rPr lang="en-US" altLang="en-US" sz="1400" b="1" dirty="0">
                <a:latin typeface="Arial" panose="020B0604020202020204" pitchFamily="34" charset="0"/>
              </a:rPr>
              <a:t>horizontal (x) and vertical (y) directions</a:t>
            </a:r>
            <a:r>
              <a:rPr lang="en-US" altLang="en-US" sz="1400" dirty="0">
                <a:latin typeface="Arial" panose="020B0604020202020204" pitchFamily="34" charset="0"/>
              </a:rPr>
              <a:t>.</a:t>
            </a:r>
            <a:endParaRPr lang="en-US" altLang="en-US" sz="1400" dirty="0" smtClean="0">
              <a:latin typeface="Arial" panose="020B0604020202020204" pitchFamily="34" charset="0"/>
            </a:endParaRPr>
          </a:p>
          <a:p>
            <a:pPr lvl="1" algn="just" eaLnBrk="0" fontAlgn="base" hangingPunct="0">
              <a:lnSpc>
                <a:spcPct val="150000"/>
              </a:lnSpc>
              <a:spcBef>
                <a:spcPct val="0"/>
              </a:spcBef>
              <a:spcAft>
                <a:spcPct val="0"/>
              </a:spcAft>
            </a:pPr>
            <a:r>
              <a:rPr lang="en-US" altLang="en-US" sz="1400" b="1" dirty="0" smtClean="0">
                <a:latin typeface="Arial" panose="020B0604020202020204" pitchFamily="34" charset="0"/>
              </a:rPr>
              <a:t>Detects </a:t>
            </a:r>
            <a:r>
              <a:rPr lang="en-US" altLang="en-US" sz="1400" b="1" dirty="0">
                <a:latin typeface="Arial" panose="020B0604020202020204" pitchFamily="34" charset="0"/>
              </a:rPr>
              <a:t>regions of rapid intensity </a:t>
            </a:r>
            <a:r>
              <a:rPr lang="en-US" altLang="en-US" sz="1400" b="1" dirty="0" smtClean="0">
                <a:latin typeface="Arial" panose="020B0604020202020204" pitchFamily="34" charset="0"/>
              </a:rPr>
              <a:t>change</a:t>
            </a:r>
          </a:p>
          <a:p>
            <a:pPr lvl="1" algn="just" eaLnBrk="0" fontAlgn="base" hangingPunct="0">
              <a:lnSpc>
                <a:spcPct val="150000"/>
              </a:lnSpc>
              <a:spcBef>
                <a:spcPct val="0"/>
              </a:spcBef>
              <a:spcAft>
                <a:spcPct val="0"/>
              </a:spcAft>
            </a:pPr>
            <a:r>
              <a:rPr lang="en-US" altLang="en-US" sz="1400" dirty="0" smtClean="0">
                <a:latin typeface="Arial" panose="020B0604020202020204" pitchFamily="34" charset="0"/>
              </a:rPr>
              <a:t>It </a:t>
            </a:r>
            <a:r>
              <a:rPr lang="en-US" altLang="en-US" sz="1400" dirty="0">
                <a:latin typeface="Arial" panose="020B0604020202020204" pitchFamily="34" charset="0"/>
              </a:rPr>
              <a:t>detects </a:t>
            </a:r>
            <a:r>
              <a:rPr lang="en-US" altLang="en-US" sz="1400" b="1" dirty="0">
                <a:latin typeface="Arial" panose="020B0604020202020204" pitchFamily="34" charset="0"/>
              </a:rPr>
              <a:t>edges regardless of </a:t>
            </a:r>
            <a:r>
              <a:rPr lang="en-US" altLang="en-US" sz="1400" b="1" dirty="0" smtClean="0">
                <a:latin typeface="Arial" panose="020B0604020202020204" pitchFamily="34" charset="0"/>
              </a:rPr>
              <a:t>direction</a:t>
            </a:r>
          </a:p>
          <a:p>
            <a:pPr lvl="1" algn="just" eaLnBrk="0" fontAlgn="base" hangingPunct="0">
              <a:lnSpc>
                <a:spcPct val="150000"/>
              </a:lnSpc>
              <a:spcBef>
                <a:spcPct val="0"/>
              </a:spcBef>
              <a:spcAft>
                <a:spcPct val="0"/>
              </a:spcAft>
            </a:pPr>
            <a:r>
              <a:rPr lang="en-US" altLang="en-US" sz="1400" dirty="0" smtClean="0">
                <a:latin typeface="Arial" panose="020B0604020202020204" pitchFamily="34" charset="0"/>
              </a:rPr>
              <a:t>Simple </a:t>
            </a:r>
            <a:r>
              <a:rPr lang="en-US" altLang="en-US" sz="1400" dirty="0">
                <a:latin typeface="Arial" panose="020B0604020202020204" pitchFamily="34" charset="0"/>
              </a:rPr>
              <a:t>kernel </a:t>
            </a:r>
            <a:r>
              <a:rPr lang="en-US" altLang="en-US" sz="1400" dirty="0" smtClean="0">
                <a:latin typeface="Arial" panose="020B0604020202020204" pitchFamily="34" charset="0"/>
              </a:rPr>
              <a:t>example:</a:t>
            </a:r>
            <a:endParaRPr lang="en-US" altLang="en-US" sz="1400" dirty="0">
              <a:latin typeface="Arial" panose="020B0604020202020204" pitchFamily="34" charset="0"/>
            </a:endParaRPr>
          </a:p>
        </p:txBody>
      </p:sp>
      <p:pic>
        <p:nvPicPr>
          <p:cNvPr id="8" name="Picture 7"/>
          <p:cNvPicPr>
            <a:picLocks noChangeAspect="1"/>
          </p:cNvPicPr>
          <p:nvPr/>
        </p:nvPicPr>
        <p:blipFill>
          <a:blip r:embed="rId2"/>
          <a:stretch>
            <a:fillRect/>
          </a:stretch>
        </p:blipFill>
        <p:spPr>
          <a:xfrm>
            <a:off x="3202380" y="5272648"/>
            <a:ext cx="2657846" cy="847843"/>
          </a:xfrm>
          <a:prstGeom prst="rect">
            <a:avLst/>
          </a:prstGeom>
        </p:spPr>
      </p:pic>
      <p:pic>
        <p:nvPicPr>
          <p:cNvPr id="10" name="Picture 9"/>
          <p:cNvPicPr>
            <a:picLocks noChangeAspect="1"/>
          </p:cNvPicPr>
          <p:nvPr/>
        </p:nvPicPr>
        <p:blipFill>
          <a:blip r:embed="rId3"/>
          <a:stretch>
            <a:fillRect/>
          </a:stretch>
        </p:blipFill>
        <p:spPr>
          <a:xfrm>
            <a:off x="5229286" y="2920622"/>
            <a:ext cx="1600423" cy="533474"/>
          </a:xfrm>
          <a:prstGeom prst="rect">
            <a:avLst/>
          </a:prstGeom>
        </p:spPr>
      </p:pic>
      <p:pic>
        <p:nvPicPr>
          <p:cNvPr id="3" name="Picture 2"/>
          <p:cNvPicPr>
            <a:picLocks noChangeAspect="1"/>
          </p:cNvPicPr>
          <p:nvPr/>
        </p:nvPicPr>
        <p:blipFill>
          <a:blip r:embed="rId4"/>
          <a:stretch>
            <a:fillRect/>
          </a:stretch>
        </p:blipFill>
        <p:spPr>
          <a:xfrm>
            <a:off x="7810556" y="1203246"/>
            <a:ext cx="4343288" cy="2749209"/>
          </a:xfrm>
          <a:prstGeom prst="rect">
            <a:avLst/>
          </a:prstGeom>
        </p:spPr>
      </p:pic>
      <p:sp>
        <p:nvSpPr>
          <p:cNvPr id="4" name="Rounded Rectangular Callout 3"/>
          <p:cNvSpPr/>
          <p:nvPr/>
        </p:nvSpPr>
        <p:spPr>
          <a:xfrm>
            <a:off x="8239648" y="4712677"/>
            <a:ext cx="874207" cy="559971"/>
          </a:xfrm>
          <a:prstGeom prst="wedgeRoundRectCallout">
            <a:avLst>
              <a:gd name="adj1" fmla="val -510488"/>
              <a:gd name="adj2" fmla="val -74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a:t>
            </a:r>
            <a:endParaRPr lang="en-US" dirty="0"/>
          </a:p>
        </p:txBody>
      </p:sp>
    </p:spTree>
    <p:extLst>
      <p:ext uri="{BB962C8B-B14F-4D97-AF65-F5344CB8AC3E}">
        <p14:creationId xmlns:p14="http://schemas.microsoft.com/office/powerpoint/2010/main" val="13215261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52</a:t>
            </a:fld>
            <a:endParaRPr lang="en-US"/>
          </a:p>
        </p:txBody>
      </p:sp>
      <p:pic>
        <p:nvPicPr>
          <p:cNvPr id="8" name="Picture 7"/>
          <p:cNvPicPr>
            <a:picLocks noChangeAspect="1"/>
          </p:cNvPicPr>
          <p:nvPr/>
        </p:nvPicPr>
        <p:blipFill>
          <a:blip r:embed="rId2"/>
          <a:stretch>
            <a:fillRect/>
          </a:stretch>
        </p:blipFill>
        <p:spPr>
          <a:xfrm>
            <a:off x="777072" y="0"/>
            <a:ext cx="10832123" cy="6851734"/>
          </a:xfrm>
          <a:prstGeom prst="rect">
            <a:avLst/>
          </a:prstGeom>
        </p:spPr>
      </p:pic>
    </p:spTree>
    <p:extLst>
      <p:ext uri="{BB962C8B-B14F-4D97-AF65-F5344CB8AC3E}">
        <p14:creationId xmlns:p14="http://schemas.microsoft.com/office/powerpoint/2010/main" val="29015576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Linear filtering (Sharpening)</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53</a:t>
            </a:fld>
            <a:endParaRPr lang="en-US"/>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136423" y="1193926"/>
            <a:ext cx="762766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50000"/>
              </a:lnSpc>
              <a:spcBef>
                <a:spcPct val="0"/>
              </a:spcBef>
              <a:spcAft>
                <a:spcPct val="0"/>
              </a:spcAft>
            </a:pPr>
            <a:r>
              <a:rPr lang="en-US" altLang="en-US" sz="1800" b="1" dirty="0" smtClean="0">
                <a:latin typeface="Arial" panose="020B0604020202020204" pitchFamily="34" charset="0"/>
              </a:rPr>
              <a:t>LoG (</a:t>
            </a:r>
            <a:r>
              <a:rPr lang="en-US" altLang="en-US" sz="1800" b="1" dirty="0" err="1" smtClean="0">
                <a:latin typeface="Arial" panose="020B0604020202020204" pitchFamily="34" charset="0"/>
              </a:rPr>
              <a:t>Laplacian</a:t>
            </a:r>
            <a:r>
              <a:rPr lang="en-US" altLang="en-US" sz="1800" b="1" dirty="0" smtClean="0">
                <a:latin typeface="Arial" panose="020B0604020202020204" pitchFamily="34" charset="0"/>
              </a:rPr>
              <a:t> of Gaussian) filter</a:t>
            </a:r>
          </a:p>
          <a:p>
            <a:pPr lvl="1" algn="just" eaLnBrk="0" fontAlgn="base" hangingPunct="0">
              <a:lnSpc>
                <a:spcPct val="150000"/>
              </a:lnSpc>
              <a:spcBef>
                <a:spcPct val="0"/>
              </a:spcBef>
              <a:spcAft>
                <a:spcPct val="0"/>
              </a:spcAft>
            </a:pPr>
            <a:r>
              <a:rPr lang="en-US" altLang="en-US" sz="1400" dirty="0">
                <a:latin typeface="Arial" panose="020B0604020202020204" pitchFamily="34" charset="0"/>
              </a:rPr>
              <a:t>The </a:t>
            </a:r>
            <a:r>
              <a:rPr lang="en-US" altLang="en-US" sz="1400" dirty="0" err="1">
                <a:latin typeface="Arial" panose="020B0604020202020204" pitchFamily="34" charset="0"/>
              </a:rPr>
              <a:t>Laplacian</a:t>
            </a:r>
            <a:r>
              <a:rPr lang="en-US" altLang="en-US" sz="1400" dirty="0">
                <a:latin typeface="Arial" panose="020B0604020202020204" pitchFamily="34" charset="0"/>
              </a:rPr>
              <a:t> of Gaussian (LoG) filter is </a:t>
            </a:r>
            <a:r>
              <a:rPr lang="en-US" altLang="en-US" sz="1400" b="1" dirty="0">
                <a:latin typeface="Arial" panose="020B0604020202020204" pitchFamily="34" charset="0"/>
              </a:rPr>
              <a:t>a widely used operator </a:t>
            </a:r>
            <a:r>
              <a:rPr lang="en-US" altLang="en-US" sz="1400" dirty="0">
                <a:latin typeface="Arial" panose="020B0604020202020204" pitchFamily="34" charset="0"/>
              </a:rPr>
              <a:t>in image processing and computer vision for edge detection that </a:t>
            </a:r>
            <a:r>
              <a:rPr lang="en-US" altLang="en-US" sz="1400" b="1" dirty="0">
                <a:latin typeface="Arial" panose="020B0604020202020204" pitchFamily="34" charset="0"/>
              </a:rPr>
              <a:t>combines smoothing and second-derivative edge detection</a:t>
            </a:r>
            <a:r>
              <a:rPr lang="en-US" altLang="en-US" sz="1400" b="1" dirty="0" smtClean="0">
                <a:latin typeface="Arial" panose="020B0604020202020204" pitchFamily="34" charset="0"/>
              </a:rPr>
              <a:t>.</a:t>
            </a:r>
          </a:p>
          <a:p>
            <a:pPr lvl="1" algn="just" eaLnBrk="0" fontAlgn="base" hangingPunct="0">
              <a:lnSpc>
                <a:spcPct val="150000"/>
              </a:lnSpc>
              <a:spcBef>
                <a:spcPct val="0"/>
              </a:spcBef>
              <a:spcAft>
                <a:spcPct val="0"/>
              </a:spcAft>
            </a:pPr>
            <a:r>
              <a:rPr lang="en-US" altLang="en-US" sz="1400" b="1" dirty="0">
                <a:latin typeface="Arial" panose="020B0604020202020204" pitchFamily="34" charset="0"/>
              </a:rPr>
              <a:t>Gaussian smoothing</a:t>
            </a:r>
            <a:r>
              <a:rPr lang="en-US" altLang="en-US" sz="1400" dirty="0">
                <a:latin typeface="Arial" panose="020B0604020202020204" pitchFamily="34" charset="0"/>
              </a:rPr>
              <a:t>: First, the image is smoothed with a Gaussian filter to reduce noise</a:t>
            </a:r>
            <a:r>
              <a:rPr lang="en-US" altLang="en-US" sz="1400" dirty="0" smtClean="0">
                <a:latin typeface="Arial" panose="020B0604020202020204" pitchFamily="34" charset="0"/>
              </a:rPr>
              <a:t>.</a:t>
            </a:r>
          </a:p>
          <a:p>
            <a:pPr lvl="1" algn="just" eaLnBrk="0" fontAlgn="base" hangingPunct="0">
              <a:lnSpc>
                <a:spcPct val="150000"/>
              </a:lnSpc>
              <a:spcBef>
                <a:spcPct val="0"/>
              </a:spcBef>
              <a:spcAft>
                <a:spcPct val="0"/>
              </a:spcAft>
            </a:pPr>
            <a:r>
              <a:rPr lang="en-US" altLang="en-US" sz="1400" b="1" dirty="0" err="1" smtClean="0">
                <a:latin typeface="Arial" panose="020B0604020202020204" pitchFamily="34" charset="0"/>
              </a:rPr>
              <a:t>Laplacian</a:t>
            </a:r>
            <a:r>
              <a:rPr lang="en-US" altLang="en-US" sz="1400" b="1" dirty="0" smtClean="0">
                <a:latin typeface="Arial" panose="020B0604020202020204" pitchFamily="34" charset="0"/>
              </a:rPr>
              <a:t> </a:t>
            </a:r>
            <a:r>
              <a:rPr lang="en-US" altLang="en-US" sz="1400" b="1" dirty="0">
                <a:latin typeface="Arial" panose="020B0604020202020204" pitchFamily="34" charset="0"/>
              </a:rPr>
              <a:t>operator</a:t>
            </a:r>
            <a:r>
              <a:rPr lang="en-US" altLang="en-US" sz="1400" dirty="0">
                <a:latin typeface="Arial" panose="020B0604020202020204" pitchFamily="34" charset="0"/>
              </a:rPr>
              <a:t>: Then, the </a:t>
            </a:r>
            <a:r>
              <a:rPr lang="en-US" altLang="en-US" sz="1400" dirty="0" err="1">
                <a:latin typeface="Arial" panose="020B0604020202020204" pitchFamily="34" charset="0"/>
              </a:rPr>
              <a:t>Laplacian</a:t>
            </a:r>
            <a:r>
              <a:rPr lang="en-US" altLang="en-US" sz="1400" dirty="0">
                <a:latin typeface="Arial" panose="020B0604020202020204" pitchFamily="34" charset="0"/>
              </a:rPr>
              <a:t> (second derivative) is applied to detect edges</a:t>
            </a:r>
            <a:r>
              <a:rPr lang="en-US" altLang="en-US" sz="1400" dirty="0" smtClean="0">
                <a:latin typeface="Arial" panose="020B0604020202020204" pitchFamily="34" charset="0"/>
              </a:rPr>
              <a:t>.</a:t>
            </a:r>
          </a:p>
          <a:p>
            <a:pPr lvl="1" algn="just" eaLnBrk="0" fontAlgn="base" hangingPunct="0">
              <a:lnSpc>
                <a:spcPct val="150000"/>
              </a:lnSpc>
              <a:spcBef>
                <a:spcPct val="0"/>
              </a:spcBef>
              <a:spcAft>
                <a:spcPct val="0"/>
              </a:spcAft>
            </a:pPr>
            <a:endParaRPr lang="en-US" altLang="en-US" sz="1400" dirty="0">
              <a:latin typeface="Arial" panose="020B0604020202020204" pitchFamily="34" charset="0"/>
            </a:endParaRPr>
          </a:p>
          <a:p>
            <a:pPr lvl="1" algn="just" eaLnBrk="0" fontAlgn="base" hangingPunct="0">
              <a:lnSpc>
                <a:spcPct val="150000"/>
              </a:lnSpc>
              <a:spcBef>
                <a:spcPct val="0"/>
              </a:spcBef>
              <a:spcAft>
                <a:spcPct val="0"/>
              </a:spcAft>
            </a:pPr>
            <a:r>
              <a:rPr lang="en-US" altLang="en-US" sz="1400" dirty="0">
                <a:latin typeface="Arial" panose="020B0604020202020204" pitchFamily="34" charset="0"/>
              </a:rPr>
              <a:t>Mathematically, the LoG filter is the </a:t>
            </a:r>
            <a:r>
              <a:rPr lang="en-US" altLang="en-US" sz="1400" dirty="0" err="1">
                <a:latin typeface="Arial" panose="020B0604020202020204" pitchFamily="34" charset="0"/>
              </a:rPr>
              <a:t>Laplacian</a:t>
            </a:r>
            <a:r>
              <a:rPr lang="en-US" altLang="en-US" sz="1400" dirty="0">
                <a:latin typeface="Arial" panose="020B0604020202020204" pitchFamily="34" charset="0"/>
              </a:rPr>
              <a:t> applied to a Gaussian function:</a:t>
            </a:r>
          </a:p>
        </p:txBody>
      </p:sp>
      <p:pic>
        <p:nvPicPr>
          <p:cNvPr id="4" name="Picture 3"/>
          <p:cNvPicPr>
            <a:picLocks noChangeAspect="1"/>
          </p:cNvPicPr>
          <p:nvPr/>
        </p:nvPicPr>
        <p:blipFill>
          <a:blip r:embed="rId2"/>
          <a:stretch>
            <a:fillRect/>
          </a:stretch>
        </p:blipFill>
        <p:spPr>
          <a:xfrm>
            <a:off x="2014142" y="3840484"/>
            <a:ext cx="2733156" cy="375548"/>
          </a:xfrm>
          <a:prstGeom prst="rect">
            <a:avLst/>
          </a:prstGeom>
        </p:spPr>
      </p:pic>
      <p:pic>
        <p:nvPicPr>
          <p:cNvPr id="9" name="Picture 8"/>
          <p:cNvPicPr>
            <a:picLocks noChangeAspect="1"/>
          </p:cNvPicPr>
          <p:nvPr/>
        </p:nvPicPr>
        <p:blipFill>
          <a:blip r:embed="rId3"/>
          <a:stretch>
            <a:fillRect/>
          </a:stretch>
        </p:blipFill>
        <p:spPr>
          <a:xfrm>
            <a:off x="684760" y="4787876"/>
            <a:ext cx="4953691" cy="1390844"/>
          </a:xfrm>
          <a:prstGeom prst="rect">
            <a:avLst/>
          </a:prstGeom>
        </p:spPr>
      </p:pic>
      <p:pic>
        <p:nvPicPr>
          <p:cNvPr id="11" name="Picture 10"/>
          <p:cNvPicPr>
            <a:picLocks noChangeAspect="1"/>
          </p:cNvPicPr>
          <p:nvPr/>
        </p:nvPicPr>
        <p:blipFill>
          <a:blip r:embed="rId4"/>
          <a:stretch>
            <a:fillRect/>
          </a:stretch>
        </p:blipFill>
        <p:spPr>
          <a:xfrm>
            <a:off x="9172271" y="1943055"/>
            <a:ext cx="2181529" cy="1305107"/>
          </a:xfrm>
          <a:prstGeom prst="rect">
            <a:avLst/>
          </a:prstGeom>
        </p:spPr>
      </p:pic>
      <p:sp>
        <p:nvSpPr>
          <p:cNvPr id="12" name="TextBox 11"/>
          <p:cNvSpPr txBox="1"/>
          <p:nvPr/>
        </p:nvSpPr>
        <p:spPr>
          <a:xfrm>
            <a:off x="9541626" y="1519821"/>
            <a:ext cx="1264129" cy="307777"/>
          </a:xfrm>
          <a:prstGeom prst="rect">
            <a:avLst/>
          </a:prstGeom>
          <a:noFill/>
        </p:spPr>
        <p:txBody>
          <a:bodyPr wrap="none" rtlCol="0">
            <a:spAutoFit/>
          </a:bodyPr>
          <a:lstStyle/>
          <a:p>
            <a:r>
              <a:rPr lang="en-US" sz="1400" dirty="0" smtClean="0"/>
              <a:t>5x5 LoG kernel</a:t>
            </a:r>
            <a:endParaRPr lang="en-US" sz="1400" dirty="0"/>
          </a:p>
        </p:txBody>
      </p:sp>
      <p:pic>
        <p:nvPicPr>
          <p:cNvPr id="3" name="Picture 2"/>
          <p:cNvPicPr>
            <a:picLocks noChangeAspect="1"/>
          </p:cNvPicPr>
          <p:nvPr/>
        </p:nvPicPr>
        <p:blipFill>
          <a:blip r:embed="rId5"/>
          <a:stretch>
            <a:fillRect/>
          </a:stretch>
        </p:blipFill>
        <p:spPr>
          <a:xfrm>
            <a:off x="7081422" y="3840484"/>
            <a:ext cx="5110578" cy="2515866"/>
          </a:xfrm>
          <a:prstGeom prst="rect">
            <a:avLst/>
          </a:prstGeom>
        </p:spPr>
      </p:pic>
    </p:spTree>
    <p:extLst>
      <p:ext uri="{BB962C8B-B14F-4D97-AF65-F5344CB8AC3E}">
        <p14:creationId xmlns:p14="http://schemas.microsoft.com/office/powerpoint/2010/main" val="18634823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Linear filtering (Sharpening)</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54</a:t>
            </a:fld>
            <a:endParaRPr lang="en-US" dirty="0"/>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186665" y="1124149"/>
            <a:ext cx="8856852" cy="53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F1115"/>
                </a:solidFill>
              </a:rPr>
              <a:t> Step-by-Step </a:t>
            </a:r>
            <a:r>
              <a:rPr lang="en-US" sz="1800" b="1" dirty="0" smtClean="0">
                <a:solidFill>
                  <a:srgbClr val="0F1115"/>
                </a:solidFill>
              </a:rPr>
              <a:t>Procedure for edge detection</a:t>
            </a:r>
            <a:endParaRPr lang="en-US" sz="1800" b="1" dirty="0">
              <a:solidFill>
                <a:srgbClr val="0F1115"/>
              </a:solidFill>
            </a:endParaRPr>
          </a:p>
          <a:p>
            <a:r>
              <a:rPr lang="en-US" sz="1800" b="1" dirty="0">
                <a:solidFill>
                  <a:srgbClr val="0F1115"/>
                </a:solidFill>
              </a:rPr>
              <a:t>Step 1: Convert to Grayscale (if input is color)</a:t>
            </a:r>
          </a:p>
          <a:p>
            <a:pPr marL="0" indent="0">
              <a:buNone/>
            </a:pPr>
            <a:r>
              <a:rPr lang="en-US" sz="1800" dirty="0" smtClean="0">
                <a:solidFill>
                  <a:srgbClr val="0F1115"/>
                </a:solidFill>
              </a:rPr>
              <a:t>     Work </a:t>
            </a:r>
            <a:r>
              <a:rPr lang="en-US" sz="1800" dirty="0">
                <a:solidFill>
                  <a:srgbClr val="0F1115"/>
                </a:solidFill>
              </a:rPr>
              <a:t>with a single intensity channel:</a:t>
            </a:r>
          </a:p>
          <a:p>
            <a:r>
              <a:rPr lang="en-US" sz="1800" b="1" dirty="0" smtClean="0">
                <a:solidFill>
                  <a:srgbClr val="0F1115"/>
                </a:solidFill>
              </a:rPr>
              <a:t>Step </a:t>
            </a:r>
            <a:r>
              <a:rPr lang="en-US" sz="1800" b="1" dirty="0">
                <a:solidFill>
                  <a:srgbClr val="0F1115"/>
                </a:solidFill>
              </a:rPr>
              <a:t>2: Smooth the Image (Optional but Recommended)</a:t>
            </a:r>
          </a:p>
          <a:p>
            <a:pPr marL="0" indent="0">
              <a:buNone/>
            </a:pPr>
            <a:r>
              <a:rPr lang="en-US" sz="1800" dirty="0" smtClean="0">
                <a:solidFill>
                  <a:srgbClr val="0F1115"/>
                </a:solidFill>
              </a:rPr>
              <a:t>     Apply </a:t>
            </a:r>
            <a:r>
              <a:rPr lang="en-US" sz="1800" dirty="0">
                <a:solidFill>
                  <a:srgbClr val="0F1115"/>
                </a:solidFill>
              </a:rPr>
              <a:t>a Gaussian blur to reduce noise, as derivatives amplify noise:</a:t>
            </a:r>
          </a:p>
          <a:p>
            <a:r>
              <a:rPr lang="en-US" sz="1800" b="1" dirty="0" smtClean="0">
                <a:solidFill>
                  <a:srgbClr val="0F1115"/>
                </a:solidFill>
              </a:rPr>
              <a:t>Step </a:t>
            </a:r>
            <a:r>
              <a:rPr lang="en-US" sz="1800" b="1" dirty="0">
                <a:solidFill>
                  <a:srgbClr val="0F1115"/>
                </a:solidFill>
              </a:rPr>
              <a:t>3: Apply </a:t>
            </a:r>
            <a:r>
              <a:rPr lang="en-US" sz="1800" b="1" dirty="0" err="1">
                <a:solidFill>
                  <a:srgbClr val="0F1115"/>
                </a:solidFill>
              </a:rPr>
              <a:t>Laplacian</a:t>
            </a:r>
            <a:r>
              <a:rPr lang="en-US" sz="1800" b="1" dirty="0">
                <a:solidFill>
                  <a:srgbClr val="0F1115"/>
                </a:solidFill>
              </a:rPr>
              <a:t> Convolution</a:t>
            </a:r>
          </a:p>
          <a:p>
            <a:pPr marL="0" indent="0">
              <a:buNone/>
            </a:pPr>
            <a:r>
              <a:rPr lang="en-US" sz="1800" dirty="0" smtClean="0">
                <a:solidFill>
                  <a:srgbClr val="0F1115"/>
                </a:solidFill>
              </a:rPr>
              <a:t>     Convolve </a:t>
            </a:r>
            <a:r>
              <a:rPr lang="en-US" sz="1800" dirty="0">
                <a:solidFill>
                  <a:srgbClr val="0F1115"/>
                </a:solidFill>
              </a:rPr>
              <a:t>the smoothed image with a </a:t>
            </a:r>
            <a:r>
              <a:rPr lang="en-US" sz="1800" dirty="0" err="1">
                <a:solidFill>
                  <a:srgbClr val="0F1115"/>
                </a:solidFill>
              </a:rPr>
              <a:t>Laplacian</a:t>
            </a:r>
            <a:r>
              <a:rPr lang="en-US" sz="1800" dirty="0">
                <a:solidFill>
                  <a:srgbClr val="0F1115"/>
                </a:solidFill>
              </a:rPr>
              <a:t> kernel </a:t>
            </a:r>
            <a:r>
              <a:rPr lang="en-US" sz="1800" i="1" dirty="0" smtClean="0">
                <a:solidFill>
                  <a:srgbClr val="0F1115"/>
                </a:solidFill>
              </a:rPr>
              <a:t>L</a:t>
            </a:r>
            <a:r>
              <a:rPr lang="en-US" sz="1800" dirty="0">
                <a:solidFill>
                  <a:srgbClr val="0F1115"/>
                </a:solidFill>
              </a:rPr>
              <a:t>:</a:t>
            </a:r>
          </a:p>
          <a:p>
            <a:pPr marL="0" indent="0">
              <a:buNone/>
            </a:pPr>
            <a:r>
              <a:rPr lang="en-US" sz="1800" dirty="0" smtClean="0">
                <a:solidFill>
                  <a:srgbClr val="0F1115"/>
                </a:solidFill>
              </a:rPr>
              <a:t>     This </a:t>
            </a:r>
            <a:r>
              <a:rPr lang="en-US" sz="1800" dirty="0">
                <a:solidFill>
                  <a:srgbClr val="0F1115"/>
                </a:solidFill>
              </a:rPr>
              <a:t>yields the </a:t>
            </a:r>
            <a:r>
              <a:rPr lang="en-US" sz="1800" b="1" dirty="0" err="1">
                <a:solidFill>
                  <a:srgbClr val="0F1115"/>
                </a:solidFill>
              </a:rPr>
              <a:t>Laplacian</a:t>
            </a:r>
            <a:r>
              <a:rPr lang="en-US" sz="1800" b="1" dirty="0">
                <a:solidFill>
                  <a:srgbClr val="0F1115"/>
                </a:solidFill>
              </a:rPr>
              <a:t> response</a:t>
            </a:r>
            <a:r>
              <a:rPr lang="en-US" sz="1800" dirty="0">
                <a:solidFill>
                  <a:srgbClr val="0F1115"/>
                </a:solidFill>
              </a:rPr>
              <a:t> — positive/negative values around edges</a:t>
            </a:r>
            <a:r>
              <a:rPr lang="en-US" sz="1800" dirty="0" smtClean="0">
                <a:solidFill>
                  <a:srgbClr val="0F1115"/>
                </a:solidFill>
              </a:rPr>
              <a:t>.</a:t>
            </a:r>
          </a:p>
          <a:p>
            <a:r>
              <a:rPr lang="en-US" sz="1800" b="1" dirty="0">
                <a:solidFill>
                  <a:srgbClr val="0F1115"/>
                </a:solidFill>
              </a:rPr>
              <a:t>Step 4: Zero-Crossing Detection (for edge localization)</a:t>
            </a:r>
          </a:p>
          <a:p>
            <a:pPr marL="0" indent="0">
              <a:buNone/>
            </a:pPr>
            <a:r>
              <a:rPr lang="en-US" sz="1800" dirty="0" smtClean="0">
                <a:solidFill>
                  <a:srgbClr val="0F1115"/>
                </a:solidFill>
              </a:rPr>
              <a:t>    Edges </a:t>
            </a:r>
            <a:r>
              <a:rPr lang="en-US" sz="1800" dirty="0">
                <a:solidFill>
                  <a:srgbClr val="0F1115"/>
                </a:solidFill>
              </a:rPr>
              <a:t>correspond to points where the </a:t>
            </a:r>
            <a:r>
              <a:rPr lang="en-US" sz="1800" dirty="0" err="1">
                <a:solidFill>
                  <a:srgbClr val="0F1115"/>
                </a:solidFill>
              </a:rPr>
              <a:t>Laplacian</a:t>
            </a:r>
            <a:r>
              <a:rPr lang="en-US" sz="1800" dirty="0">
                <a:solidFill>
                  <a:srgbClr val="0F1115"/>
                </a:solidFill>
              </a:rPr>
              <a:t> changes sign (</a:t>
            </a:r>
            <a:r>
              <a:rPr lang="en-US" sz="1800" b="1" dirty="0">
                <a:solidFill>
                  <a:srgbClr val="0F1115"/>
                </a:solidFill>
              </a:rPr>
              <a:t>zero-crossings</a:t>
            </a:r>
            <a:r>
              <a:rPr lang="en-US" sz="1800" dirty="0">
                <a:solidFill>
                  <a:srgbClr val="0F1115"/>
                </a:solidFill>
              </a:rPr>
              <a:t>).</a:t>
            </a:r>
            <a:br>
              <a:rPr lang="en-US" sz="1800" dirty="0">
                <a:solidFill>
                  <a:srgbClr val="0F1115"/>
                </a:solidFill>
              </a:rPr>
            </a:br>
            <a:r>
              <a:rPr lang="en-US" sz="1800" dirty="0" smtClean="0">
                <a:solidFill>
                  <a:srgbClr val="0F1115"/>
                </a:solidFill>
              </a:rPr>
              <a:t>    Algorithm</a:t>
            </a:r>
            <a:r>
              <a:rPr lang="en-US" sz="1800" dirty="0">
                <a:solidFill>
                  <a:srgbClr val="0F1115"/>
                </a:solidFill>
              </a:rPr>
              <a:t>:</a:t>
            </a:r>
          </a:p>
          <a:p>
            <a:pPr marL="0" indent="0">
              <a:buNone/>
            </a:pPr>
            <a:r>
              <a:rPr lang="en-US" sz="1800" dirty="0">
                <a:solidFill>
                  <a:srgbClr val="0F1115"/>
                </a:solidFill>
              </a:rPr>
              <a:t>       Scan </a:t>
            </a:r>
            <a:r>
              <a:rPr lang="en-US" sz="1800" dirty="0" smtClean="0">
                <a:solidFill>
                  <a:srgbClr val="0F1115"/>
                </a:solidFill>
              </a:rPr>
              <a:t>L(</a:t>
            </a:r>
            <a:r>
              <a:rPr lang="en-US" sz="1800" dirty="0" err="1" smtClean="0">
                <a:solidFill>
                  <a:srgbClr val="0F1115"/>
                </a:solidFill>
              </a:rPr>
              <a:t>x,y</a:t>
            </a:r>
            <a:r>
              <a:rPr lang="en-US" sz="1800" dirty="0" smtClean="0">
                <a:solidFill>
                  <a:srgbClr val="0F1115"/>
                </a:solidFill>
              </a:rPr>
              <a:t>)</a:t>
            </a:r>
            <a:r>
              <a:rPr lang="en-US" sz="1800" dirty="0">
                <a:solidFill>
                  <a:srgbClr val="0F1115"/>
                </a:solidFill>
              </a:rPr>
              <a:t> for pixels where:</a:t>
            </a:r>
          </a:p>
          <a:p>
            <a:pPr marL="742950" lvl="1" indent="-285750">
              <a:buFont typeface="+mj-lt"/>
              <a:buAutoNum type="arabicPeriod"/>
            </a:pPr>
            <a:r>
              <a:rPr lang="en-US" sz="1800" dirty="0">
                <a:solidFill>
                  <a:srgbClr val="0F1115"/>
                </a:solidFill>
              </a:rPr>
              <a:t>One neighbor has opposite sign </a:t>
            </a:r>
            <a:r>
              <a:rPr lang="en-US" sz="1800" b="1" dirty="0">
                <a:solidFill>
                  <a:srgbClr val="0F1115"/>
                </a:solidFill>
              </a:rPr>
              <a:t>and</a:t>
            </a:r>
            <a:endParaRPr lang="en-US" sz="1800" dirty="0">
              <a:solidFill>
                <a:srgbClr val="0F1115"/>
              </a:solidFill>
            </a:endParaRPr>
          </a:p>
          <a:p>
            <a:pPr marL="742950" lvl="1" indent="-285750">
              <a:buFont typeface="+mj-lt"/>
              <a:buAutoNum type="arabicPeriod"/>
            </a:pPr>
            <a:r>
              <a:rPr lang="en-US" sz="1800" dirty="0">
                <a:solidFill>
                  <a:srgbClr val="0F1115"/>
                </a:solidFill>
              </a:rPr>
              <a:t>The difference in values exceeds a threshold.</a:t>
            </a:r>
          </a:p>
          <a:p>
            <a:pPr marL="0" indent="0">
              <a:buNone/>
            </a:pPr>
            <a:r>
              <a:rPr lang="en-US" sz="1800" dirty="0">
                <a:solidFill>
                  <a:srgbClr val="0F1115"/>
                </a:solidFill>
              </a:rPr>
              <a:t>          Mark those pixel locations as edges</a:t>
            </a:r>
            <a:r>
              <a:rPr lang="en-US" sz="1800" dirty="0" smtClean="0">
                <a:solidFill>
                  <a:srgbClr val="0F1115"/>
                </a:solidFill>
              </a:rPr>
              <a:t>.</a:t>
            </a:r>
            <a:endParaRPr lang="en-US" sz="1800" dirty="0">
              <a:solidFill>
                <a:srgbClr val="0F1115"/>
              </a:solidFill>
            </a:endParaRPr>
          </a:p>
        </p:txBody>
      </p:sp>
      <p:sp>
        <p:nvSpPr>
          <p:cNvPr id="13"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6181169" y="5258204"/>
            <a:ext cx="5685934" cy="719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smtClean="0">
                <a:solidFill>
                  <a:srgbClr val="0F1115"/>
                </a:solidFill>
              </a:rPr>
              <a:t>Step 5: </a:t>
            </a:r>
            <a:r>
              <a:rPr lang="en-US" sz="1800" b="1" dirty="0">
                <a:solidFill>
                  <a:srgbClr val="0F1115"/>
                </a:solidFill>
              </a:rPr>
              <a:t>Output Binary Edge Map</a:t>
            </a:r>
          </a:p>
          <a:p>
            <a:r>
              <a:rPr lang="en-US" sz="1800" dirty="0">
                <a:solidFill>
                  <a:srgbClr val="0F1115"/>
                </a:solidFill>
              </a:rPr>
              <a:t>Set edge pixels to 1 (white), non-edges to 0 (black).</a:t>
            </a:r>
            <a:endParaRPr lang="en-US" sz="1800" b="0" i="0" dirty="0">
              <a:solidFill>
                <a:srgbClr val="0F1115"/>
              </a:solidFill>
              <a:effectLst/>
            </a:endParaRPr>
          </a:p>
        </p:txBody>
      </p:sp>
    </p:spTree>
    <p:extLst>
      <p:ext uri="{BB962C8B-B14F-4D97-AF65-F5344CB8AC3E}">
        <p14:creationId xmlns:p14="http://schemas.microsoft.com/office/powerpoint/2010/main" val="26748635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Linear filtering (Sharpening)</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55</a:t>
            </a:fld>
            <a:endParaRPr lang="en-US"/>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410743" y="1371063"/>
            <a:ext cx="7627665" cy="456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50000"/>
              </a:lnSpc>
              <a:spcBef>
                <a:spcPct val="0"/>
              </a:spcBef>
              <a:spcAft>
                <a:spcPct val="0"/>
              </a:spcAft>
            </a:pPr>
            <a:r>
              <a:rPr lang="en-US" altLang="en-US" sz="1800" dirty="0" smtClean="0">
                <a:latin typeface="Arial" panose="020B0604020202020204" pitchFamily="34" charset="0"/>
              </a:rPr>
              <a:t>LoG (</a:t>
            </a:r>
            <a:r>
              <a:rPr lang="en-US" altLang="en-US" sz="1800" dirty="0" err="1" smtClean="0">
                <a:latin typeface="Arial" panose="020B0604020202020204" pitchFamily="34" charset="0"/>
              </a:rPr>
              <a:t>Laplacian</a:t>
            </a:r>
            <a:r>
              <a:rPr lang="en-US" altLang="en-US" sz="1800" dirty="0" smtClean="0">
                <a:latin typeface="Arial" panose="020B0604020202020204" pitchFamily="34" charset="0"/>
              </a:rPr>
              <a:t> of Gaussian) filter</a:t>
            </a:r>
          </a:p>
        </p:txBody>
      </p:sp>
      <p:graphicFrame>
        <p:nvGraphicFramePr>
          <p:cNvPr id="14" name="Table 13"/>
          <p:cNvGraphicFramePr>
            <a:graphicFrameLocks noGrp="1"/>
          </p:cNvGraphicFramePr>
          <p:nvPr>
            <p:extLst>
              <p:ext uri="{D42A27DB-BD31-4B8C-83A1-F6EECF244321}">
                <p14:modId xmlns:p14="http://schemas.microsoft.com/office/powerpoint/2010/main" val="750494760"/>
              </p:ext>
            </p:extLst>
          </p:nvPr>
        </p:nvGraphicFramePr>
        <p:xfrm>
          <a:off x="838200" y="2563193"/>
          <a:ext cx="10515600" cy="2011680"/>
        </p:xfrm>
        <a:graphic>
          <a:graphicData uri="http://schemas.openxmlformats.org/drawingml/2006/table">
            <a:tbl>
              <a:tblPr>
                <a:tableStyleId>{616DA210-FB5B-4158-B5E0-FEB733F419BA}</a:tableStyleId>
              </a:tblPr>
              <a:tblGrid>
                <a:gridCol w="2628900"/>
                <a:gridCol w="2628900"/>
                <a:gridCol w="2628900"/>
                <a:gridCol w="2628900"/>
              </a:tblGrid>
              <a:tr h="0">
                <a:tc>
                  <a:txBody>
                    <a:bodyPr/>
                    <a:lstStyle/>
                    <a:p>
                      <a:r>
                        <a:rPr lang="en-US" b="1" dirty="0"/>
                        <a:t>Filter Type</a:t>
                      </a:r>
                    </a:p>
                  </a:txBody>
                  <a:tcPr anchor="ctr"/>
                </a:tc>
                <a:tc>
                  <a:txBody>
                    <a:bodyPr/>
                    <a:lstStyle/>
                    <a:p>
                      <a:r>
                        <a:rPr lang="en-US" b="1"/>
                        <a:t>Linear?</a:t>
                      </a:r>
                    </a:p>
                  </a:txBody>
                  <a:tcPr anchor="ctr"/>
                </a:tc>
                <a:tc>
                  <a:txBody>
                    <a:bodyPr/>
                    <a:lstStyle/>
                    <a:p>
                      <a:r>
                        <a:rPr lang="en-US" b="1"/>
                        <a:t>Sharpening?</a:t>
                      </a:r>
                    </a:p>
                  </a:txBody>
                  <a:tcPr anchor="ctr"/>
                </a:tc>
                <a:tc>
                  <a:txBody>
                    <a:bodyPr/>
                    <a:lstStyle/>
                    <a:p>
                      <a:r>
                        <a:rPr lang="en-US" b="1" dirty="0"/>
                        <a:t>Notes</a:t>
                      </a:r>
                    </a:p>
                  </a:txBody>
                  <a:tcPr anchor="ctr"/>
                </a:tc>
              </a:tr>
              <a:tr h="0">
                <a:tc>
                  <a:txBody>
                    <a:bodyPr/>
                    <a:lstStyle/>
                    <a:p>
                      <a:r>
                        <a:rPr lang="en-US" b="1"/>
                        <a:t>Laplacian</a:t>
                      </a:r>
                    </a:p>
                  </a:txBody>
                  <a:tcPr anchor="ctr"/>
                </a:tc>
                <a:tc>
                  <a:txBody>
                    <a:bodyPr/>
                    <a:lstStyle/>
                    <a:p>
                      <a:r>
                        <a:rPr lang="en-US"/>
                        <a:t>Yes</a:t>
                      </a:r>
                    </a:p>
                  </a:txBody>
                  <a:tcPr anchor="ctr"/>
                </a:tc>
                <a:tc>
                  <a:txBody>
                    <a:bodyPr/>
                    <a:lstStyle/>
                    <a:p>
                      <a:r>
                        <a:rPr lang="en-US"/>
                        <a:t>Yes</a:t>
                      </a:r>
                    </a:p>
                  </a:txBody>
                  <a:tcPr anchor="ctr"/>
                </a:tc>
                <a:tc>
                  <a:txBody>
                    <a:bodyPr/>
                    <a:lstStyle/>
                    <a:p>
                      <a:r>
                        <a:rPr lang="en-US"/>
                        <a:t>Detects edges, enhances details</a:t>
                      </a:r>
                    </a:p>
                  </a:txBody>
                  <a:tcPr anchor="ctr"/>
                </a:tc>
              </a:tr>
              <a:tr h="0">
                <a:tc>
                  <a:txBody>
                    <a:bodyPr/>
                    <a:lstStyle/>
                    <a:p>
                      <a:r>
                        <a:rPr lang="en-US" b="1"/>
                        <a:t>Gaussian</a:t>
                      </a:r>
                    </a:p>
                  </a:txBody>
                  <a:tcPr anchor="ctr"/>
                </a:tc>
                <a:tc>
                  <a:txBody>
                    <a:bodyPr/>
                    <a:lstStyle/>
                    <a:p>
                      <a:r>
                        <a:rPr lang="en-US" dirty="0"/>
                        <a:t>Yes</a:t>
                      </a:r>
                    </a:p>
                  </a:txBody>
                  <a:tcPr anchor="ctr"/>
                </a:tc>
                <a:tc>
                  <a:txBody>
                    <a:bodyPr/>
                    <a:lstStyle/>
                    <a:p>
                      <a:r>
                        <a:rPr lang="en-US"/>
                        <a:t>No (smoothing only)</a:t>
                      </a:r>
                    </a:p>
                  </a:txBody>
                  <a:tcPr anchor="ctr"/>
                </a:tc>
                <a:tc>
                  <a:txBody>
                    <a:bodyPr/>
                    <a:lstStyle/>
                    <a:p>
                      <a:r>
                        <a:rPr lang="en-US"/>
                        <a:t>Blurs image</a:t>
                      </a:r>
                    </a:p>
                  </a:txBody>
                  <a:tcPr anchor="ctr"/>
                </a:tc>
              </a:tr>
              <a:tr h="0">
                <a:tc>
                  <a:txBody>
                    <a:bodyPr/>
                    <a:lstStyle/>
                    <a:p>
                      <a:r>
                        <a:rPr lang="en-US" b="1" dirty="0"/>
                        <a:t>LoG</a:t>
                      </a:r>
                    </a:p>
                  </a:txBody>
                  <a:tcPr anchor="ctr"/>
                </a:tc>
                <a:tc>
                  <a:txBody>
                    <a:bodyPr/>
                    <a:lstStyle/>
                    <a:p>
                      <a:r>
                        <a:rPr lang="en-US"/>
                        <a:t>Yes</a:t>
                      </a:r>
                    </a:p>
                  </a:txBody>
                  <a:tcPr anchor="ctr"/>
                </a:tc>
                <a:tc>
                  <a:txBody>
                    <a:bodyPr/>
                    <a:lstStyle/>
                    <a:p>
                      <a:r>
                        <a:rPr lang="en-US"/>
                        <a:t>Yes (edge detection + sharpening)</a:t>
                      </a:r>
                    </a:p>
                  </a:txBody>
                  <a:tcPr anchor="ctr"/>
                </a:tc>
                <a:tc>
                  <a:txBody>
                    <a:bodyPr/>
                    <a:lstStyle/>
                    <a:p>
                      <a:r>
                        <a:rPr lang="en-US" dirty="0"/>
                        <a:t>Smoothed edge detection</a:t>
                      </a:r>
                    </a:p>
                  </a:txBody>
                  <a:tcPr anchor="ctr"/>
                </a:tc>
              </a:tr>
            </a:tbl>
          </a:graphicData>
        </a:graphic>
      </p:graphicFrame>
    </p:spTree>
    <p:extLst>
      <p:ext uri="{BB962C8B-B14F-4D97-AF65-F5344CB8AC3E}">
        <p14:creationId xmlns:p14="http://schemas.microsoft.com/office/powerpoint/2010/main" val="29237956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Linear filtering (Sharpening)</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56</a:t>
            </a:fld>
            <a:endParaRPr lang="en-US"/>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224768" y="962921"/>
            <a:ext cx="4965497" cy="244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50000"/>
              </a:lnSpc>
              <a:spcBef>
                <a:spcPct val="0"/>
              </a:spcBef>
              <a:spcAft>
                <a:spcPct val="0"/>
              </a:spcAft>
            </a:pPr>
            <a:r>
              <a:rPr lang="en-US" altLang="en-US" sz="1800" b="1" dirty="0" smtClean="0">
                <a:latin typeface="Arial" panose="020B0604020202020204" pitchFamily="34" charset="0"/>
              </a:rPr>
              <a:t>High Boost filter</a:t>
            </a:r>
          </a:p>
          <a:p>
            <a:pPr lvl="1" algn="just" eaLnBrk="0" fontAlgn="base" hangingPunct="0">
              <a:lnSpc>
                <a:spcPct val="150000"/>
              </a:lnSpc>
              <a:spcBef>
                <a:spcPct val="0"/>
              </a:spcBef>
              <a:spcAft>
                <a:spcPct val="0"/>
              </a:spcAft>
            </a:pPr>
            <a:r>
              <a:rPr lang="en-US" altLang="en-US" sz="1400" b="1" dirty="0" smtClean="0">
                <a:latin typeface="Arial" panose="020B0604020202020204" pitchFamily="34" charset="0"/>
              </a:rPr>
              <a:t>Enhances </a:t>
            </a:r>
            <a:r>
              <a:rPr lang="en-US" altLang="en-US" sz="1400" b="1" dirty="0">
                <a:latin typeface="Arial" panose="020B0604020202020204" pitchFamily="34" charset="0"/>
              </a:rPr>
              <a:t>high-frequency </a:t>
            </a:r>
            <a:r>
              <a:rPr lang="en-US" altLang="en-US" sz="1400" dirty="0" smtClean="0">
                <a:latin typeface="Arial" panose="020B0604020202020204" pitchFamily="34" charset="0"/>
              </a:rPr>
              <a:t>details</a:t>
            </a:r>
          </a:p>
          <a:p>
            <a:pPr lvl="1" algn="just" eaLnBrk="0" fontAlgn="base" hangingPunct="0">
              <a:lnSpc>
                <a:spcPct val="150000"/>
              </a:lnSpc>
              <a:spcBef>
                <a:spcPct val="0"/>
              </a:spcBef>
              <a:spcAft>
                <a:spcPct val="0"/>
              </a:spcAft>
            </a:pPr>
            <a:r>
              <a:rPr lang="en-US" altLang="en-US" sz="1400" dirty="0" smtClean="0">
                <a:latin typeface="Arial" panose="020B0604020202020204" pitchFamily="34" charset="0"/>
              </a:rPr>
              <a:t>Used </a:t>
            </a:r>
            <a:r>
              <a:rPr lang="en-US" altLang="en-US" sz="1400" dirty="0">
                <a:latin typeface="Arial" panose="020B0604020202020204" pitchFamily="34" charset="0"/>
              </a:rPr>
              <a:t>to </a:t>
            </a:r>
            <a:r>
              <a:rPr lang="en-US" altLang="en-US" sz="1400" b="1" dirty="0">
                <a:latin typeface="Arial" panose="020B0604020202020204" pitchFamily="34" charset="0"/>
              </a:rPr>
              <a:t>emphasize edges </a:t>
            </a:r>
            <a:r>
              <a:rPr lang="en-US" altLang="en-US" sz="1400" dirty="0">
                <a:latin typeface="Arial" panose="020B0604020202020204" pitchFamily="34" charset="0"/>
              </a:rPr>
              <a:t>and fine details in </a:t>
            </a:r>
            <a:r>
              <a:rPr lang="en-US" altLang="en-US" sz="1400" dirty="0" smtClean="0">
                <a:latin typeface="Arial" panose="020B0604020202020204" pitchFamily="34" charset="0"/>
              </a:rPr>
              <a:t>images</a:t>
            </a:r>
          </a:p>
          <a:p>
            <a:pPr lvl="1" algn="just" eaLnBrk="0" fontAlgn="base" hangingPunct="0">
              <a:lnSpc>
                <a:spcPct val="150000"/>
              </a:lnSpc>
              <a:spcBef>
                <a:spcPct val="0"/>
              </a:spcBef>
              <a:spcAft>
                <a:spcPct val="0"/>
              </a:spcAft>
            </a:pPr>
            <a:r>
              <a:rPr lang="en-US" altLang="en-US" sz="1400" dirty="0">
                <a:latin typeface="Arial" panose="020B0604020202020204" pitchFamily="34" charset="0"/>
              </a:rPr>
              <a:t>Enhances an image by adding a </a:t>
            </a:r>
            <a:r>
              <a:rPr lang="en-US" altLang="en-US" sz="1400" b="1" dirty="0">
                <a:latin typeface="Arial" panose="020B0604020202020204" pitchFamily="34" charset="0"/>
              </a:rPr>
              <a:t>scaled version of the high-frequency </a:t>
            </a:r>
            <a:r>
              <a:rPr lang="en-US" altLang="en-US" sz="1400" dirty="0">
                <a:latin typeface="Arial" panose="020B0604020202020204" pitchFamily="34" charset="0"/>
              </a:rPr>
              <a:t>components back to the original</a:t>
            </a:r>
          </a:p>
        </p:txBody>
      </p:sp>
      <p:pic>
        <p:nvPicPr>
          <p:cNvPr id="10" name="Picture 9"/>
          <p:cNvPicPr>
            <a:picLocks noChangeAspect="1"/>
          </p:cNvPicPr>
          <p:nvPr/>
        </p:nvPicPr>
        <p:blipFill>
          <a:blip r:embed="rId2"/>
          <a:stretch>
            <a:fillRect/>
          </a:stretch>
        </p:blipFill>
        <p:spPr>
          <a:xfrm>
            <a:off x="736882" y="3675222"/>
            <a:ext cx="5048955" cy="1952898"/>
          </a:xfrm>
          <a:prstGeom prst="rect">
            <a:avLst/>
          </a:prstGeom>
        </p:spPr>
      </p:pic>
      <p:pic>
        <p:nvPicPr>
          <p:cNvPr id="13" name="Picture 12"/>
          <p:cNvPicPr>
            <a:picLocks noChangeAspect="1"/>
          </p:cNvPicPr>
          <p:nvPr/>
        </p:nvPicPr>
        <p:blipFill>
          <a:blip r:embed="rId3"/>
          <a:stretch>
            <a:fillRect/>
          </a:stretch>
        </p:blipFill>
        <p:spPr>
          <a:xfrm>
            <a:off x="5351331" y="1350794"/>
            <a:ext cx="6840669" cy="2058951"/>
          </a:xfrm>
          <a:prstGeom prst="rect">
            <a:avLst/>
          </a:prstGeom>
        </p:spPr>
      </p:pic>
      <p:pic>
        <p:nvPicPr>
          <p:cNvPr id="14" name="Picture 13"/>
          <p:cNvPicPr>
            <a:picLocks noChangeAspect="1"/>
          </p:cNvPicPr>
          <p:nvPr/>
        </p:nvPicPr>
        <p:blipFill>
          <a:blip r:embed="rId4"/>
          <a:stretch>
            <a:fillRect/>
          </a:stretch>
        </p:blipFill>
        <p:spPr>
          <a:xfrm>
            <a:off x="7438479" y="3033455"/>
            <a:ext cx="3915321" cy="752580"/>
          </a:xfrm>
          <a:prstGeom prst="rect">
            <a:avLst/>
          </a:prstGeom>
        </p:spPr>
      </p:pic>
      <p:pic>
        <p:nvPicPr>
          <p:cNvPr id="4" name="Picture 3"/>
          <p:cNvPicPr>
            <a:picLocks noChangeAspect="1"/>
          </p:cNvPicPr>
          <p:nvPr/>
        </p:nvPicPr>
        <p:blipFill>
          <a:blip r:embed="rId5"/>
          <a:stretch>
            <a:fillRect/>
          </a:stretch>
        </p:blipFill>
        <p:spPr>
          <a:xfrm>
            <a:off x="6712298" y="4013077"/>
            <a:ext cx="5357915" cy="2802331"/>
          </a:xfrm>
          <a:prstGeom prst="rect">
            <a:avLst/>
          </a:prstGeom>
        </p:spPr>
      </p:pic>
    </p:spTree>
    <p:extLst>
      <p:ext uri="{BB962C8B-B14F-4D97-AF65-F5344CB8AC3E}">
        <p14:creationId xmlns:p14="http://schemas.microsoft.com/office/powerpoint/2010/main" val="25286453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Linear filtering (Sharpening)</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57</a:t>
            </a:fld>
            <a:endParaRPr lang="en-US"/>
          </a:p>
        </p:txBody>
      </p:sp>
      <p:pic>
        <p:nvPicPr>
          <p:cNvPr id="3" name="Picture 2"/>
          <p:cNvPicPr>
            <a:picLocks noChangeAspect="1"/>
          </p:cNvPicPr>
          <p:nvPr/>
        </p:nvPicPr>
        <p:blipFill>
          <a:blip r:embed="rId2"/>
          <a:stretch>
            <a:fillRect/>
          </a:stretch>
        </p:blipFill>
        <p:spPr>
          <a:xfrm>
            <a:off x="1568930" y="1202978"/>
            <a:ext cx="8821381" cy="5125165"/>
          </a:xfrm>
          <a:prstGeom prst="rect">
            <a:avLst/>
          </a:prstGeom>
        </p:spPr>
      </p:pic>
    </p:spTree>
    <p:extLst>
      <p:ext uri="{BB962C8B-B14F-4D97-AF65-F5344CB8AC3E}">
        <p14:creationId xmlns:p14="http://schemas.microsoft.com/office/powerpoint/2010/main" val="37513237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Linear filtering (Edge detection)</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58</a:t>
            </a:fld>
            <a:endParaRPr lang="en-US"/>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136423" y="1332427"/>
            <a:ext cx="762766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50000"/>
              </a:lnSpc>
              <a:spcBef>
                <a:spcPct val="0"/>
              </a:spcBef>
              <a:spcAft>
                <a:spcPct val="0"/>
              </a:spcAft>
            </a:pPr>
            <a:r>
              <a:rPr lang="en-US" altLang="en-US" sz="2400" b="1" dirty="0" smtClean="0">
                <a:latin typeface="Arial" panose="020B0604020202020204" pitchFamily="34" charset="0"/>
              </a:rPr>
              <a:t>Edge detection filters</a:t>
            </a:r>
          </a:p>
          <a:p>
            <a:pPr lvl="1" algn="just" eaLnBrk="0" fontAlgn="base" hangingPunct="0">
              <a:lnSpc>
                <a:spcPct val="150000"/>
              </a:lnSpc>
              <a:spcBef>
                <a:spcPct val="0"/>
              </a:spcBef>
              <a:spcAft>
                <a:spcPct val="0"/>
              </a:spcAft>
            </a:pPr>
            <a:r>
              <a:rPr lang="en-US" altLang="en-US" sz="1800" dirty="0">
                <a:latin typeface="Arial" panose="020B0604020202020204" pitchFamily="34" charset="0"/>
              </a:rPr>
              <a:t>Detects </a:t>
            </a:r>
            <a:r>
              <a:rPr lang="en-US" altLang="en-US" sz="1800" b="1" dirty="0">
                <a:latin typeface="Arial" panose="020B0604020202020204" pitchFamily="34" charset="0"/>
              </a:rPr>
              <a:t>significant intensity changes </a:t>
            </a:r>
            <a:r>
              <a:rPr lang="en-US" altLang="en-US" sz="1800" dirty="0">
                <a:latin typeface="Arial" panose="020B0604020202020204" pitchFamily="34" charset="0"/>
              </a:rPr>
              <a:t>in an image</a:t>
            </a:r>
            <a:r>
              <a:rPr lang="en-US" altLang="en-US" sz="1800" dirty="0" smtClean="0">
                <a:latin typeface="Arial" panose="020B0604020202020204" pitchFamily="34" charset="0"/>
              </a:rPr>
              <a:t>.</a:t>
            </a:r>
          </a:p>
          <a:p>
            <a:pPr lvl="1" algn="just" eaLnBrk="0" fontAlgn="base" hangingPunct="0">
              <a:lnSpc>
                <a:spcPct val="150000"/>
              </a:lnSpc>
              <a:spcBef>
                <a:spcPct val="0"/>
              </a:spcBef>
              <a:spcAft>
                <a:spcPct val="0"/>
              </a:spcAft>
            </a:pPr>
            <a:r>
              <a:rPr lang="en-US" altLang="en-US" sz="1800" dirty="0" smtClean="0">
                <a:latin typeface="Arial" panose="020B0604020202020204" pitchFamily="34" charset="0"/>
              </a:rPr>
              <a:t>Highlights </a:t>
            </a:r>
            <a:r>
              <a:rPr lang="en-US" altLang="en-US" sz="1800" b="1" dirty="0">
                <a:latin typeface="Arial" panose="020B0604020202020204" pitchFamily="34" charset="0"/>
              </a:rPr>
              <a:t>object boundaries, shapes, textures</a:t>
            </a:r>
            <a:r>
              <a:rPr lang="en-US" altLang="en-US" sz="1800" dirty="0" smtClean="0">
                <a:latin typeface="Arial" panose="020B0604020202020204" pitchFamily="34" charset="0"/>
              </a:rPr>
              <a:t>.</a:t>
            </a:r>
          </a:p>
          <a:p>
            <a:pPr lvl="1" algn="just" eaLnBrk="0" fontAlgn="base" hangingPunct="0">
              <a:lnSpc>
                <a:spcPct val="150000"/>
              </a:lnSpc>
              <a:spcBef>
                <a:spcPct val="0"/>
              </a:spcBef>
              <a:spcAft>
                <a:spcPct val="0"/>
              </a:spcAft>
            </a:pPr>
            <a:r>
              <a:rPr lang="en-US" altLang="en-US" sz="1800" dirty="0" smtClean="0">
                <a:latin typeface="Arial" panose="020B0604020202020204" pitchFamily="34" charset="0"/>
              </a:rPr>
              <a:t>Essential </a:t>
            </a:r>
            <a:r>
              <a:rPr lang="en-US" altLang="en-US" sz="1800" dirty="0">
                <a:latin typeface="Arial" panose="020B0604020202020204" pitchFamily="34" charset="0"/>
              </a:rPr>
              <a:t>for tasks like </a:t>
            </a:r>
            <a:r>
              <a:rPr lang="en-US" altLang="en-US" sz="1800" b="1" dirty="0">
                <a:latin typeface="Arial" panose="020B0604020202020204" pitchFamily="34" charset="0"/>
              </a:rPr>
              <a:t>segmentation, recognition, and feature extraction</a:t>
            </a:r>
            <a:r>
              <a:rPr lang="en-US" altLang="en-US" sz="1800" dirty="0" smtClean="0">
                <a:latin typeface="Arial" panose="020B0604020202020204" pitchFamily="34" charset="0"/>
              </a:rPr>
              <a:t>.</a:t>
            </a:r>
          </a:p>
          <a:p>
            <a:pPr lvl="1" algn="just" eaLnBrk="0" fontAlgn="base" hangingPunct="0">
              <a:lnSpc>
                <a:spcPct val="150000"/>
              </a:lnSpc>
              <a:spcBef>
                <a:spcPct val="0"/>
              </a:spcBef>
              <a:spcAft>
                <a:spcPct val="0"/>
              </a:spcAft>
            </a:pPr>
            <a:r>
              <a:rPr lang="en-US" altLang="en-US" sz="1800" b="1" dirty="0">
                <a:latin typeface="Arial" panose="020B0604020202020204" pitchFamily="34" charset="0"/>
              </a:rPr>
              <a:t>Edges = High gradient </a:t>
            </a:r>
            <a:r>
              <a:rPr lang="en-US" altLang="en-US" sz="1800" b="1" dirty="0" smtClean="0">
                <a:latin typeface="Arial" panose="020B0604020202020204" pitchFamily="34" charset="0"/>
              </a:rPr>
              <a:t>magnitudes</a:t>
            </a:r>
          </a:p>
          <a:p>
            <a:pPr lvl="1" algn="just" eaLnBrk="0" fontAlgn="base" hangingPunct="0">
              <a:lnSpc>
                <a:spcPct val="150000"/>
              </a:lnSpc>
              <a:spcBef>
                <a:spcPct val="0"/>
              </a:spcBef>
              <a:spcAft>
                <a:spcPct val="0"/>
              </a:spcAft>
            </a:pPr>
            <a:r>
              <a:rPr lang="en-US" altLang="en-US" sz="1800" dirty="0" smtClean="0">
                <a:latin typeface="Arial" panose="020B0604020202020204" pitchFamily="34" charset="0"/>
              </a:rPr>
              <a:t>Compute </a:t>
            </a:r>
            <a:r>
              <a:rPr lang="en-US" altLang="en-US" sz="1800" dirty="0">
                <a:latin typeface="Arial" panose="020B0604020202020204" pitchFamily="34" charset="0"/>
              </a:rPr>
              <a:t>gradient of image intensity:</a:t>
            </a:r>
          </a:p>
        </p:txBody>
      </p:sp>
      <p:pic>
        <p:nvPicPr>
          <p:cNvPr id="8" name="Picture 7"/>
          <p:cNvPicPr>
            <a:picLocks noChangeAspect="1"/>
          </p:cNvPicPr>
          <p:nvPr/>
        </p:nvPicPr>
        <p:blipFill>
          <a:blip r:embed="rId2"/>
          <a:stretch>
            <a:fillRect/>
          </a:stretch>
        </p:blipFill>
        <p:spPr>
          <a:xfrm>
            <a:off x="2299187" y="4718858"/>
            <a:ext cx="3114474" cy="1241106"/>
          </a:xfrm>
          <a:prstGeom prst="rect">
            <a:avLst/>
          </a:prstGeom>
        </p:spPr>
      </p:pic>
    </p:spTree>
    <p:extLst>
      <p:ext uri="{BB962C8B-B14F-4D97-AF65-F5344CB8AC3E}">
        <p14:creationId xmlns:p14="http://schemas.microsoft.com/office/powerpoint/2010/main" val="35089185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Linear filtering (Edge detection)</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59</a:t>
            </a:fld>
            <a:endParaRPr lang="en-US"/>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136423" y="1055432"/>
            <a:ext cx="7627665"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50000"/>
              </a:lnSpc>
              <a:spcBef>
                <a:spcPct val="0"/>
              </a:spcBef>
              <a:spcAft>
                <a:spcPct val="0"/>
              </a:spcAft>
            </a:pPr>
            <a:r>
              <a:rPr lang="en-US" altLang="en-US" sz="2000" b="1" dirty="0" err="1" smtClean="0">
                <a:latin typeface="Arial" panose="020B0604020202020204" pitchFamily="34" charset="0"/>
              </a:rPr>
              <a:t>Sobel</a:t>
            </a:r>
            <a:r>
              <a:rPr lang="en-US" altLang="en-US" sz="2000" b="1" dirty="0" smtClean="0">
                <a:latin typeface="Arial" panose="020B0604020202020204" pitchFamily="34" charset="0"/>
              </a:rPr>
              <a:t> filter</a:t>
            </a:r>
          </a:p>
          <a:p>
            <a:pPr lvl="1" algn="just" eaLnBrk="0" fontAlgn="base" hangingPunct="0">
              <a:lnSpc>
                <a:spcPct val="150000"/>
              </a:lnSpc>
              <a:spcBef>
                <a:spcPct val="0"/>
              </a:spcBef>
              <a:spcAft>
                <a:spcPct val="0"/>
              </a:spcAft>
            </a:pPr>
            <a:r>
              <a:rPr lang="en-US" altLang="en-US" sz="1600" b="1" dirty="0">
                <a:latin typeface="Arial" panose="020B0604020202020204" pitchFamily="34" charset="0"/>
              </a:rPr>
              <a:t>Combines Gaussian smoothing + </a:t>
            </a:r>
            <a:r>
              <a:rPr lang="en-US" altLang="en-US" sz="1600" b="1" dirty="0" smtClean="0">
                <a:latin typeface="Arial" panose="020B0604020202020204" pitchFamily="34" charset="0"/>
              </a:rPr>
              <a:t>differentiation</a:t>
            </a:r>
          </a:p>
          <a:p>
            <a:pPr lvl="1" algn="just" eaLnBrk="0" fontAlgn="base" hangingPunct="0">
              <a:lnSpc>
                <a:spcPct val="150000"/>
              </a:lnSpc>
              <a:spcBef>
                <a:spcPct val="0"/>
              </a:spcBef>
              <a:spcAft>
                <a:spcPct val="0"/>
              </a:spcAft>
            </a:pPr>
            <a:r>
              <a:rPr lang="en-US" altLang="en-US" sz="1600" dirty="0" smtClean="0">
                <a:latin typeface="Arial" panose="020B0604020202020204" pitchFamily="34" charset="0"/>
              </a:rPr>
              <a:t>More </a:t>
            </a:r>
            <a:r>
              <a:rPr lang="en-US" altLang="en-US" sz="1600" b="1" dirty="0">
                <a:latin typeface="Arial" panose="020B0604020202020204" pitchFamily="34" charset="0"/>
              </a:rPr>
              <a:t>robust to noise </a:t>
            </a:r>
            <a:r>
              <a:rPr lang="en-US" altLang="en-US" sz="1600" dirty="0">
                <a:latin typeface="Arial" panose="020B0604020202020204" pitchFamily="34" charset="0"/>
              </a:rPr>
              <a:t>than simple </a:t>
            </a:r>
            <a:r>
              <a:rPr lang="en-US" altLang="en-US" sz="1600" dirty="0" smtClean="0">
                <a:latin typeface="Arial" panose="020B0604020202020204" pitchFamily="34" charset="0"/>
              </a:rPr>
              <a:t>derivatives</a:t>
            </a:r>
          </a:p>
          <a:p>
            <a:pPr lvl="1" algn="just" eaLnBrk="0" fontAlgn="base" hangingPunct="0">
              <a:lnSpc>
                <a:spcPct val="150000"/>
              </a:lnSpc>
              <a:spcBef>
                <a:spcPct val="0"/>
              </a:spcBef>
              <a:spcAft>
                <a:spcPct val="0"/>
              </a:spcAft>
            </a:pPr>
            <a:r>
              <a:rPr lang="en-US" altLang="en-US" sz="1600" dirty="0" smtClean="0">
                <a:latin typeface="Arial" panose="020B0604020202020204" pitchFamily="34" charset="0"/>
              </a:rPr>
              <a:t>Highlights </a:t>
            </a:r>
            <a:r>
              <a:rPr lang="en-US" altLang="en-US" sz="1600" b="1" dirty="0">
                <a:latin typeface="Arial" panose="020B0604020202020204" pitchFamily="34" charset="0"/>
              </a:rPr>
              <a:t>vertical and horizontal </a:t>
            </a:r>
            <a:r>
              <a:rPr lang="en-US" altLang="en-US" sz="1600" b="1" dirty="0" smtClean="0">
                <a:latin typeface="Arial" panose="020B0604020202020204" pitchFamily="34" charset="0"/>
              </a:rPr>
              <a:t>edges</a:t>
            </a:r>
          </a:p>
          <a:p>
            <a:pPr lvl="1" algn="just" eaLnBrk="0" fontAlgn="base" hangingPunct="0">
              <a:lnSpc>
                <a:spcPct val="150000"/>
              </a:lnSpc>
              <a:spcBef>
                <a:spcPct val="0"/>
              </a:spcBef>
              <a:spcAft>
                <a:spcPct val="0"/>
              </a:spcAft>
            </a:pPr>
            <a:r>
              <a:rPr lang="en-US" altLang="en-US" sz="1600" dirty="0" err="1">
                <a:latin typeface="Arial" panose="020B0604020202020204" pitchFamily="34" charset="0"/>
              </a:rPr>
              <a:t>Sobel</a:t>
            </a:r>
            <a:r>
              <a:rPr lang="en-US" altLang="en-US" sz="1600" dirty="0">
                <a:latin typeface="Arial" panose="020B0604020202020204" pitchFamily="34" charset="0"/>
              </a:rPr>
              <a:t> Kernels</a:t>
            </a:r>
            <a:r>
              <a:rPr lang="en-US" altLang="en-US" sz="1600" dirty="0" smtClean="0">
                <a:latin typeface="Arial" panose="020B0604020202020204" pitchFamily="34" charset="0"/>
              </a:rPr>
              <a:t>:</a:t>
            </a:r>
          </a:p>
          <a:p>
            <a:pPr lvl="2" algn="just" eaLnBrk="0" fontAlgn="base" hangingPunct="0">
              <a:lnSpc>
                <a:spcPct val="150000"/>
              </a:lnSpc>
              <a:spcBef>
                <a:spcPct val="0"/>
              </a:spcBef>
              <a:spcAft>
                <a:spcPct val="0"/>
              </a:spcAft>
            </a:pPr>
            <a:r>
              <a:rPr lang="en-US" altLang="en-US" sz="1200" dirty="0" smtClean="0">
                <a:latin typeface="Arial" panose="020B0604020202020204" pitchFamily="34" charset="0"/>
              </a:rPr>
              <a:t>Horizontal </a:t>
            </a:r>
            <a:r>
              <a:rPr lang="en-US" altLang="en-US" sz="1200" dirty="0">
                <a:latin typeface="Arial" panose="020B0604020202020204" pitchFamily="34" charset="0"/>
              </a:rPr>
              <a:t>(X-direction</a:t>
            </a:r>
            <a:r>
              <a:rPr lang="en-US" altLang="en-US" sz="1200" dirty="0" smtClean="0">
                <a:latin typeface="Arial" panose="020B0604020202020204" pitchFamily="34" charset="0"/>
              </a:rPr>
              <a:t>):</a:t>
            </a:r>
          </a:p>
          <a:p>
            <a:pPr lvl="2" algn="just" eaLnBrk="0" fontAlgn="base" hangingPunct="0">
              <a:lnSpc>
                <a:spcPct val="150000"/>
              </a:lnSpc>
              <a:spcBef>
                <a:spcPct val="0"/>
              </a:spcBef>
              <a:spcAft>
                <a:spcPct val="0"/>
              </a:spcAft>
            </a:pPr>
            <a:endParaRPr lang="en-US" altLang="en-US" sz="1200" dirty="0">
              <a:latin typeface="Arial" panose="020B0604020202020204" pitchFamily="34" charset="0"/>
            </a:endParaRPr>
          </a:p>
          <a:p>
            <a:pPr lvl="2" algn="just" eaLnBrk="0" fontAlgn="base" hangingPunct="0">
              <a:lnSpc>
                <a:spcPct val="150000"/>
              </a:lnSpc>
              <a:spcBef>
                <a:spcPct val="0"/>
              </a:spcBef>
              <a:spcAft>
                <a:spcPct val="0"/>
              </a:spcAft>
            </a:pPr>
            <a:endParaRPr lang="en-US" altLang="en-US" sz="1200" dirty="0" smtClean="0">
              <a:latin typeface="Arial" panose="020B0604020202020204" pitchFamily="34" charset="0"/>
            </a:endParaRPr>
          </a:p>
          <a:p>
            <a:pPr lvl="2" algn="just" eaLnBrk="0" fontAlgn="base" hangingPunct="0">
              <a:lnSpc>
                <a:spcPct val="150000"/>
              </a:lnSpc>
              <a:spcBef>
                <a:spcPct val="0"/>
              </a:spcBef>
              <a:spcAft>
                <a:spcPct val="0"/>
              </a:spcAft>
            </a:pPr>
            <a:endParaRPr lang="en-US" altLang="en-US" sz="1200" dirty="0">
              <a:latin typeface="Arial" panose="020B0604020202020204" pitchFamily="34" charset="0"/>
            </a:endParaRPr>
          </a:p>
          <a:p>
            <a:pPr lvl="2" algn="just" eaLnBrk="0" fontAlgn="base" hangingPunct="0">
              <a:lnSpc>
                <a:spcPct val="150000"/>
              </a:lnSpc>
              <a:spcBef>
                <a:spcPct val="0"/>
              </a:spcBef>
              <a:spcAft>
                <a:spcPct val="0"/>
              </a:spcAft>
            </a:pPr>
            <a:endParaRPr lang="en-US" altLang="en-US" sz="1200" dirty="0" smtClean="0">
              <a:latin typeface="Arial" panose="020B0604020202020204" pitchFamily="34" charset="0"/>
            </a:endParaRPr>
          </a:p>
          <a:p>
            <a:pPr lvl="2" algn="just" eaLnBrk="0" fontAlgn="base" hangingPunct="0">
              <a:lnSpc>
                <a:spcPct val="150000"/>
              </a:lnSpc>
              <a:spcBef>
                <a:spcPct val="0"/>
              </a:spcBef>
              <a:spcAft>
                <a:spcPct val="0"/>
              </a:spcAft>
            </a:pPr>
            <a:r>
              <a:rPr lang="en-US" altLang="en-US" sz="1200" dirty="0">
                <a:latin typeface="Arial" panose="020B0604020202020204" pitchFamily="34" charset="0"/>
              </a:rPr>
              <a:t>Vertical (Y-direction):</a:t>
            </a:r>
          </a:p>
        </p:txBody>
      </p:sp>
      <p:sp>
        <p:nvSpPr>
          <p:cNvPr id="3" name="Rectangle 2"/>
          <p:cNvSpPr/>
          <p:nvPr/>
        </p:nvSpPr>
        <p:spPr>
          <a:xfrm>
            <a:off x="1999211" y="3421460"/>
            <a:ext cx="1332808" cy="923330"/>
          </a:xfrm>
          <a:prstGeom prst="rect">
            <a:avLst/>
          </a:prstGeom>
        </p:spPr>
        <p:txBody>
          <a:bodyPr wrap="square">
            <a:spAutoFit/>
          </a:bodyPr>
          <a:lstStyle/>
          <a:p>
            <a:r>
              <a:rPr lang="en-US" dirty="0"/>
              <a:t>[[-1, 0, 1],</a:t>
            </a:r>
          </a:p>
          <a:p>
            <a:r>
              <a:rPr lang="en-US" dirty="0"/>
              <a:t> [-2, 0, 2],</a:t>
            </a:r>
          </a:p>
          <a:p>
            <a:r>
              <a:rPr lang="en-US" dirty="0"/>
              <a:t> [-1, 0, 1]]</a:t>
            </a:r>
          </a:p>
        </p:txBody>
      </p:sp>
      <p:sp>
        <p:nvSpPr>
          <p:cNvPr id="4" name="Rectangle 3"/>
          <p:cNvSpPr/>
          <p:nvPr/>
        </p:nvSpPr>
        <p:spPr>
          <a:xfrm>
            <a:off x="1990899" y="4812761"/>
            <a:ext cx="1341120" cy="923330"/>
          </a:xfrm>
          <a:prstGeom prst="rect">
            <a:avLst/>
          </a:prstGeom>
        </p:spPr>
        <p:txBody>
          <a:bodyPr wrap="square">
            <a:spAutoFit/>
          </a:bodyPr>
          <a:lstStyle/>
          <a:p>
            <a:r>
              <a:rPr lang="en-US" dirty="0"/>
              <a:t>[[-1, -2, -1],</a:t>
            </a:r>
          </a:p>
          <a:p>
            <a:r>
              <a:rPr lang="en-US" dirty="0"/>
              <a:t> [ 0,  0,  0],</a:t>
            </a:r>
          </a:p>
          <a:p>
            <a:r>
              <a:rPr lang="en-US" dirty="0"/>
              <a:t> [ 1,  2,  1]]</a:t>
            </a:r>
          </a:p>
        </p:txBody>
      </p:sp>
      <p:pic>
        <p:nvPicPr>
          <p:cNvPr id="9" name="Picture 8"/>
          <p:cNvPicPr>
            <a:picLocks noChangeAspect="1"/>
          </p:cNvPicPr>
          <p:nvPr/>
        </p:nvPicPr>
        <p:blipFill>
          <a:blip r:embed="rId2"/>
          <a:stretch>
            <a:fillRect/>
          </a:stretch>
        </p:blipFill>
        <p:spPr>
          <a:xfrm>
            <a:off x="9191625" y="1763446"/>
            <a:ext cx="3000375" cy="3914775"/>
          </a:xfrm>
          <a:prstGeom prst="rect">
            <a:avLst/>
          </a:prstGeom>
        </p:spPr>
      </p:pic>
      <p:pic>
        <p:nvPicPr>
          <p:cNvPr id="10" name="Picture 9"/>
          <p:cNvPicPr>
            <a:picLocks noChangeAspect="1"/>
          </p:cNvPicPr>
          <p:nvPr/>
        </p:nvPicPr>
        <p:blipFill>
          <a:blip r:embed="rId3"/>
          <a:stretch>
            <a:fillRect/>
          </a:stretch>
        </p:blipFill>
        <p:spPr>
          <a:xfrm>
            <a:off x="5788680" y="1785354"/>
            <a:ext cx="2985171" cy="3892868"/>
          </a:xfrm>
          <a:prstGeom prst="rect">
            <a:avLst/>
          </a:prstGeom>
        </p:spPr>
      </p:pic>
    </p:spTree>
    <p:extLst>
      <p:ext uri="{BB962C8B-B14F-4D97-AF65-F5344CB8AC3E}">
        <p14:creationId xmlns:p14="http://schemas.microsoft.com/office/powerpoint/2010/main" val="25480572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8E8CDB9-9E2C-9688-6614-85AD2447E427}"/>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DDB38109-C8D8-61DC-999D-FCB1D7CFE28A}"/>
              </a:ext>
            </a:extLst>
          </p:cNvPr>
          <p:cNvSpPr>
            <a:spLocks noGrp="1"/>
          </p:cNvSpPr>
          <p:nvPr>
            <p:ph type="title"/>
          </p:nvPr>
        </p:nvSpPr>
        <p:spPr/>
        <p:txBody>
          <a:bodyPr/>
          <a:lstStyle/>
          <a:p>
            <a:r>
              <a:rPr lang="en-US" dirty="0"/>
              <a:t>    Chromaticity or Chrominance</a:t>
            </a:r>
          </a:p>
        </p:txBody>
      </p:sp>
      <p:sp>
        <p:nvSpPr>
          <p:cNvPr id="5" name="Footer Placeholder 4">
            <a:extLst>
              <a:ext uri="{FF2B5EF4-FFF2-40B4-BE49-F238E27FC236}">
                <a16:creationId xmlns="" xmlns:a16="http://schemas.microsoft.com/office/drawing/2014/main" id="{CD905D5E-129F-6D10-B8D7-9698CE9D6C34}"/>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2770859-1215-1A0B-6F97-4589EB5491EC}"/>
              </a:ext>
            </a:extLst>
          </p:cNvPr>
          <p:cNvSpPr>
            <a:spLocks noGrp="1"/>
          </p:cNvSpPr>
          <p:nvPr>
            <p:ph type="sldNum" sz="quarter" idx="12"/>
          </p:nvPr>
        </p:nvSpPr>
        <p:spPr/>
        <p:txBody>
          <a:bodyPr/>
          <a:lstStyle/>
          <a:p>
            <a:fld id="{CC529A1F-6900-4D36-92AC-B7647C1D9DDB}" type="slidenum">
              <a:rPr lang="en-US" smtClean="0"/>
              <a:t>6</a:t>
            </a:fld>
            <a:endParaRPr lang="en-US" dirty="0"/>
          </a:p>
        </p:txBody>
      </p:sp>
      <p:sp>
        <p:nvSpPr>
          <p:cNvPr id="8" name="Rectangle 1">
            <a:extLst>
              <a:ext uri="{FF2B5EF4-FFF2-40B4-BE49-F238E27FC236}">
                <a16:creationId xmlns="" xmlns:a16="http://schemas.microsoft.com/office/drawing/2014/main" id="{565EDB69-A6C3-2EEA-4594-9E1A9A2F3208}"/>
              </a:ext>
            </a:extLst>
          </p:cNvPr>
          <p:cNvSpPr>
            <a:spLocks noGrp="1" noChangeArrowheads="1"/>
          </p:cNvSpPr>
          <p:nvPr>
            <p:ph idx="1"/>
          </p:nvPr>
        </p:nvSpPr>
        <p:spPr bwMode="auto">
          <a:xfrm>
            <a:off x="77911" y="1166842"/>
            <a:ext cx="1184011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400" b="1" i="0" u="none" strike="noStrike" cap="none" normalizeH="0" baseline="0" dirty="0">
                <a:ln>
                  <a:noFill/>
                </a:ln>
                <a:solidFill>
                  <a:schemeClr val="tx1"/>
                </a:solidFill>
                <a:effectLst/>
                <a:latin typeface="Arial" panose="020B0604020202020204" pitchFamily="34" charset="0"/>
              </a:rPr>
              <a:t>Chromaticity (or chrominance)</a:t>
            </a:r>
            <a:r>
              <a:rPr kumimoji="0" lang="en-US" altLang="en-US" sz="2400" b="0" i="0" u="none" strike="noStrike" cap="none" normalizeH="0" baseline="0" dirty="0">
                <a:ln>
                  <a:noFill/>
                </a:ln>
                <a:solidFill>
                  <a:schemeClr val="tx1"/>
                </a:solidFill>
                <a:effectLst/>
                <a:latin typeface="Arial" panose="020B0604020202020204" pitchFamily="34" charset="0"/>
              </a:rPr>
              <a:t> in image color spaces refers to the color information of a pixel </a:t>
            </a:r>
            <a:r>
              <a:rPr kumimoji="0" lang="en-US" altLang="en-US" sz="2400" b="1" i="0" u="none" strike="noStrike" cap="none" normalizeH="0" baseline="0" dirty="0">
                <a:ln>
                  <a:noFill/>
                </a:ln>
                <a:solidFill>
                  <a:schemeClr val="tx1"/>
                </a:solidFill>
                <a:effectLst/>
                <a:latin typeface="Arial" panose="020B0604020202020204" pitchFamily="34" charset="0"/>
              </a:rPr>
              <a:t>excluding brightness (luminance)</a:t>
            </a:r>
            <a:r>
              <a:rPr kumimoji="0" lang="en-US" altLang="en-US" sz="2400" b="0" i="0" u="none" strike="noStrike" cap="none" normalizeH="0" baseline="0" dirty="0">
                <a:ln>
                  <a:noFill/>
                </a:ln>
                <a:solidFill>
                  <a:schemeClr val="tx1"/>
                </a:solidFill>
                <a:effectLst/>
                <a:latin typeface="Arial" panose="020B0604020202020204" pitchFamily="34" charset="0"/>
              </a:rPr>
              <a:t>. </a:t>
            </a:r>
          </a:p>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It defines "what color" something is — such as red, green, or blue — </a:t>
            </a:r>
            <a:r>
              <a:rPr kumimoji="0" lang="en-US" altLang="en-US" sz="2400" b="1" i="0" u="none" strike="noStrike" cap="none" normalizeH="0" baseline="0" dirty="0">
                <a:ln>
                  <a:noFill/>
                </a:ln>
                <a:solidFill>
                  <a:schemeClr val="tx1"/>
                </a:solidFill>
                <a:effectLst/>
                <a:latin typeface="Arial" panose="020B0604020202020204" pitchFamily="34" charset="0"/>
              </a:rPr>
              <a:t>without considering how bright or dark</a:t>
            </a:r>
            <a:r>
              <a:rPr kumimoji="0" lang="en-US" altLang="en-US" sz="2400" b="0" i="0" u="none" strike="noStrike" cap="none" normalizeH="0" baseline="0" dirty="0">
                <a:ln>
                  <a:noFill/>
                </a:ln>
                <a:solidFill>
                  <a:schemeClr val="tx1"/>
                </a:solidFill>
                <a:effectLst/>
                <a:latin typeface="Arial" panose="020B0604020202020204" pitchFamily="34" charset="0"/>
              </a:rPr>
              <a:t> the color is.</a:t>
            </a:r>
          </a:p>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Color is made up of:</a:t>
            </a:r>
          </a:p>
          <a:p>
            <a:pPr lvl="1" eaLnBrk="0" fontAlgn="base" hangingPunct="0">
              <a:lnSpc>
                <a:spcPct val="15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Luminance</a:t>
            </a:r>
            <a:r>
              <a:rPr kumimoji="0" lang="en-US" altLang="en-US" sz="1800" b="0" i="0" u="none" strike="noStrike" cap="none" normalizeH="0" baseline="0" dirty="0">
                <a:ln>
                  <a:noFill/>
                </a:ln>
                <a:solidFill>
                  <a:schemeClr val="tx1"/>
                </a:solidFill>
                <a:effectLst/>
                <a:latin typeface="Arial" panose="020B0604020202020204" pitchFamily="34" charset="0"/>
              </a:rPr>
              <a:t> (brightness or intensity)</a:t>
            </a:r>
          </a:p>
          <a:p>
            <a:pPr lvl="1" eaLnBrk="0" fontAlgn="base" hangingPunct="0">
              <a:lnSpc>
                <a:spcPct val="15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Chromaticity</a:t>
            </a:r>
            <a:r>
              <a:rPr kumimoji="0" lang="en-US" altLang="en-US" sz="1800" b="0" i="0" u="none" strike="noStrike" cap="none" normalizeH="0" baseline="0" dirty="0">
                <a:ln>
                  <a:noFill/>
                </a:ln>
                <a:solidFill>
                  <a:schemeClr val="tx1"/>
                </a:solidFill>
                <a:effectLst/>
                <a:latin typeface="Arial" panose="020B0604020202020204" pitchFamily="34" charset="0"/>
              </a:rPr>
              <a:t> (hue and saturation — the actual color and its </a:t>
            </a:r>
            <a:r>
              <a:rPr kumimoji="0" lang="en-US" altLang="en-US" sz="1800" b="0" i="0" u="none" strike="noStrike" cap="none" normalizeH="0" baseline="0" dirty="0" smtClean="0">
                <a:ln>
                  <a:noFill/>
                </a:ln>
                <a:solidFill>
                  <a:schemeClr val="tx1"/>
                </a:solidFill>
                <a:effectLst/>
                <a:latin typeface="Arial" panose="020B0604020202020204" pitchFamily="34" charset="0"/>
              </a:rPr>
              <a:t>vividness (colorfulness</a:t>
            </a:r>
            <a:r>
              <a:rPr lang="en-US" altLang="en-US" sz="1800" dirty="0" smtClean="0">
                <a:latin typeface="Arial" panose="020B0604020202020204" pitchFamily="34" charset="0"/>
              </a:rPr>
              <a:t>/intensity</a:t>
            </a:r>
            <a:r>
              <a:rPr kumimoji="0" lang="en-US" altLang="en-US" sz="1800" b="0" i="0" u="none" strike="noStrike" cap="none" normalizeH="0" baseline="0" dirty="0" smtClean="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eaLnBrk="0" fontAlgn="base" hangingPunct="0">
              <a:lnSpc>
                <a:spcPct val="150000"/>
              </a:lnSpc>
              <a:spcBef>
                <a:spcPct val="0"/>
              </a:spcBef>
              <a:spcAft>
                <a:spcPct val="0"/>
              </a:spcAft>
            </a:pPr>
            <a:r>
              <a:rPr kumimoji="0" lang="en-US" altLang="en-US" sz="1800" b="0" i="0" u="none" strike="noStrike" cap="none" normalizeH="0" baseline="0" dirty="0" smtClean="0">
                <a:ln>
                  <a:noFill/>
                </a:ln>
                <a:solidFill>
                  <a:schemeClr val="tx1"/>
                </a:solidFill>
                <a:effectLst/>
                <a:latin typeface="Arial" panose="020B0604020202020204" pitchFamily="34" charset="0"/>
              </a:rPr>
              <a:t>Chromaticity </a:t>
            </a:r>
            <a:r>
              <a:rPr kumimoji="0" lang="en-US" altLang="en-US" sz="1800" b="0" i="0" u="none" strike="noStrike" cap="none" normalizeH="0" baseline="0" dirty="0">
                <a:ln>
                  <a:noFill/>
                </a:ln>
                <a:solidFill>
                  <a:schemeClr val="tx1"/>
                </a:solidFill>
                <a:effectLst/>
                <a:latin typeface="Arial" panose="020B0604020202020204" pitchFamily="34" charset="0"/>
              </a:rPr>
              <a:t>does not include luminance (brightness or intensity).</a:t>
            </a:r>
          </a:p>
          <a:p>
            <a:pPr lvl="1"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In simple terms: </a:t>
            </a:r>
            <a:r>
              <a:rPr kumimoji="0" lang="en-US" altLang="en-US" sz="1800" b="1" i="0" u="none" strike="noStrike" cap="none" normalizeH="0" baseline="0" dirty="0">
                <a:ln>
                  <a:noFill/>
                </a:ln>
                <a:solidFill>
                  <a:schemeClr val="tx1"/>
                </a:solidFill>
                <a:effectLst/>
                <a:latin typeface="Arial" panose="020B0604020202020204" pitchFamily="34" charset="0"/>
              </a:rPr>
              <a:t>Chromaticity = Color without brightness</a:t>
            </a:r>
          </a:p>
        </p:txBody>
      </p:sp>
      <p:sp>
        <p:nvSpPr>
          <p:cNvPr id="3" name="Rounded Rectangular Callout 2"/>
          <p:cNvSpPr/>
          <p:nvPr/>
        </p:nvSpPr>
        <p:spPr>
          <a:xfrm>
            <a:off x="8752114" y="1720366"/>
            <a:ext cx="3256342" cy="771626"/>
          </a:xfrm>
          <a:prstGeom prst="wedgeRoundRectCallout">
            <a:avLst>
              <a:gd name="adj1" fmla="val -157709"/>
              <a:gd name="adj2" fmla="val -576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Chrominance refers to the color information in an image (Alberto S. </a:t>
            </a:r>
            <a:r>
              <a:rPr lang="en-US" sz="1600" dirty="0" err="1"/>
              <a:t>Aguado</a:t>
            </a:r>
            <a:r>
              <a:rPr lang="en-US" sz="1600" dirty="0"/>
              <a:t>, 2020)</a:t>
            </a:r>
          </a:p>
        </p:txBody>
      </p:sp>
    </p:spTree>
    <p:extLst>
      <p:ext uri="{BB962C8B-B14F-4D97-AF65-F5344CB8AC3E}">
        <p14:creationId xmlns:p14="http://schemas.microsoft.com/office/powerpoint/2010/main" val="2870526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Linear filtering (Edge detection)</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60</a:t>
            </a:fld>
            <a:endParaRPr lang="en-US"/>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136423" y="1055432"/>
            <a:ext cx="5652257"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50000"/>
              </a:lnSpc>
              <a:spcBef>
                <a:spcPct val="0"/>
              </a:spcBef>
              <a:spcAft>
                <a:spcPct val="0"/>
              </a:spcAft>
            </a:pPr>
            <a:r>
              <a:rPr lang="en-US" altLang="en-US" sz="2000" b="1" dirty="0" smtClean="0">
                <a:latin typeface="Arial" panose="020B0604020202020204" pitchFamily="34" charset="0"/>
              </a:rPr>
              <a:t>Prewitt filter</a:t>
            </a:r>
          </a:p>
          <a:p>
            <a:pPr lvl="1" algn="just" eaLnBrk="0" fontAlgn="base" hangingPunct="0">
              <a:lnSpc>
                <a:spcPct val="150000"/>
              </a:lnSpc>
              <a:spcBef>
                <a:spcPct val="0"/>
              </a:spcBef>
              <a:spcAft>
                <a:spcPct val="0"/>
              </a:spcAft>
            </a:pPr>
            <a:r>
              <a:rPr lang="en-US" altLang="en-US" sz="1600" b="1" dirty="0">
                <a:latin typeface="Arial" panose="020B0604020202020204" pitchFamily="34" charset="0"/>
              </a:rPr>
              <a:t>Similar to </a:t>
            </a:r>
            <a:r>
              <a:rPr lang="en-US" altLang="en-US" sz="1600" b="1" dirty="0" err="1">
                <a:latin typeface="Arial" panose="020B0604020202020204" pitchFamily="34" charset="0"/>
              </a:rPr>
              <a:t>Sobel</a:t>
            </a:r>
            <a:r>
              <a:rPr lang="en-US" altLang="en-US" sz="1600" b="1" dirty="0">
                <a:latin typeface="Arial" panose="020B0604020202020204" pitchFamily="34" charset="0"/>
              </a:rPr>
              <a:t>, but simpler </a:t>
            </a:r>
            <a:r>
              <a:rPr lang="en-US" altLang="en-US" sz="1600" b="1" dirty="0" smtClean="0">
                <a:latin typeface="Arial" panose="020B0604020202020204" pitchFamily="34" charset="0"/>
              </a:rPr>
              <a:t>kernel</a:t>
            </a:r>
          </a:p>
          <a:p>
            <a:pPr lvl="1" algn="just" eaLnBrk="0" fontAlgn="base" hangingPunct="0">
              <a:lnSpc>
                <a:spcPct val="150000"/>
              </a:lnSpc>
              <a:spcBef>
                <a:spcPct val="0"/>
              </a:spcBef>
              <a:spcAft>
                <a:spcPct val="0"/>
              </a:spcAft>
            </a:pPr>
            <a:r>
              <a:rPr lang="en-US" altLang="en-US" sz="1600" b="1" dirty="0" smtClean="0">
                <a:latin typeface="Arial" panose="020B0604020202020204" pitchFamily="34" charset="0"/>
              </a:rPr>
              <a:t>No </a:t>
            </a:r>
            <a:r>
              <a:rPr lang="en-US" altLang="en-US" sz="1600" b="1" dirty="0">
                <a:latin typeface="Arial" panose="020B0604020202020204" pitchFamily="34" charset="0"/>
              </a:rPr>
              <a:t>Gaussian smoothing </a:t>
            </a:r>
            <a:r>
              <a:rPr lang="en-US" altLang="en-US" sz="1600" dirty="0" smtClean="0">
                <a:latin typeface="Arial" panose="020B0604020202020204" pitchFamily="34" charset="0"/>
              </a:rPr>
              <a:t>component</a:t>
            </a:r>
          </a:p>
          <a:p>
            <a:pPr lvl="1" algn="just" eaLnBrk="0" fontAlgn="base" hangingPunct="0">
              <a:lnSpc>
                <a:spcPct val="150000"/>
              </a:lnSpc>
              <a:spcBef>
                <a:spcPct val="0"/>
              </a:spcBef>
              <a:spcAft>
                <a:spcPct val="0"/>
              </a:spcAft>
            </a:pPr>
            <a:r>
              <a:rPr lang="en-US" altLang="en-US" sz="1600" dirty="0" smtClean="0">
                <a:latin typeface="Arial" panose="020B0604020202020204" pitchFamily="34" charset="0"/>
              </a:rPr>
              <a:t>Lightly </a:t>
            </a:r>
            <a:r>
              <a:rPr lang="en-US" altLang="en-US" sz="1600" dirty="0">
                <a:latin typeface="Arial" panose="020B0604020202020204" pitchFamily="34" charset="0"/>
              </a:rPr>
              <a:t>more sensitive to </a:t>
            </a:r>
            <a:r>
              <a:rPr lang="en-US" altLang="en-US" sz="1600" dirty="0" smtClean="0">
                <a:latin typeface="Arial" panose="020B0604020202020204" pitchFamily="34" charset="0"/>
              </a:rPr>
              <a:t>noise</a:t>
            </a:r>
          </a:p>
          <a:p>
            <a:pPr lvl="1" algn="just" eaLnBrk="0" fontAlgn="base" hangingPunct="0">
              <a:lnSpc>
                <a:spcPct val="150000"/>
              </a:lnSpc>
              <a:spcBef>
                <a:spcPct val="0"/>
              </a:spcBef>
              <a:spcAft>
                <a:spcPct val="0"/>
              </a:spcAft>
            </a:pPr>
            <a:r>
              <a:rPr lang="en-US" altLang="en-US" sz="1600" dirty="0" smtClean="0">
                <a:latin typeface="Arial" panose="020B0604020202020204" pitchFamily="34" charset="0"/>
              </a:rPr>
              <a:t>Prewitt </a:t>
            </a:r>
            <a:r>
              <a:rPr lang="en-US" altLang="en-US" sz="1600" dirty="0">
                <a:latin typeface="Arial" panose="020B0604020202020204" pitchFamily="34" charset="0"/>
              </a:rPr>
              <a:t>Kernels</a:t>
            </a:r>
            <a:r>
              <a:rPr lang="en-US" altLang="en-US" sz="1600" dirty="0" smtClean="0">
                <a:latin typeface="Arial" panose="020B0604020202020204" pitchFamily="34" charset="0"/>
              </a:rPr>
              <a:t>:</a:t>
            </a:r>
          </a:p>
          <a:p>
            <a:pPr lvl="2" algn="just" eaLnBrk="0" fontAlgn="base" hangingPunct="0">
              <a:lnSpc>
                <a:spcPct val="150000"/>
              </a:lnSpc>
              <a:spcBef>
                <a:spcPct val="0"/>
              </a:spcBef>
              <a:spcAft>
                <a:spcPct val="0"/>
              </a:spcAft>
            </a:pPr>
            <a:r>
              <a:rPr lang="en-US" altLang="en-US" sz="1200" dirty="0" smtClean="0">
                <a:latin typeface="Arial" panose="020B0604020202020204" pitchFamily="34" charset="0"/>
              </a:rPr>
              <a:t>Horizontal </a:t>
            </a:r>
            <a:r>
              <a:rPr lang="en-US" altLang="en-US" sz="1200" dirty="0">
                <a:latin typeface="Arial" panose="020B0604020202020204" pitchFamily="34" charset="0"/>
              </a:rPr>
              <a:t>(X-direction</a:t>
            </a:r>
            <a:r>
              <a:rPr lang="en-US" altLang="en-US" sz="1200" dirty="0" smtClean="0">
                <a:latin typeface="Arial" panose="020B0604020202020204" pitchFamily="34" charset="0"/>
              </a:rPr>
              <a:t>):</a:t>
            </a:r>
          </a:p>
          <a:p>
            <a:pPr lvl="2" algn="just" eaLnBrk="0" fontAlgn="base" hangingPunct="0">
              <a:lnSpc>
                <a:spcPct val="150000"/>
              </a:lnSpc>
              <a:spcBef>
                <a:spcPct val="0"/>
              </a:spcBef>
              <a:spcAft>
                <a:spcPct val="0"/>
              </a:spcAft>
            </a:pPr>
            <a:endParaRPr lang="en-US" altLang="en-US" sz="1200" dirty="0">
              <a:latin typeface="Arial" panose="020B0604020202020204" pitchFamily="34" charset="0"/>
            </a:endParaRPr>
          </a:p>
          <a:p>
            <a:pPr lvl="2" algn="just" eaLnBrk="0" fontAlgn="base" hangingPunct="0">
              <a:lnSpc>
                <a:spcPct val="150000"/>
              </a:lnSpc>
              <a:spcBef>
                <a:spcPct val="0"/>
              </a:spcBef>
              <a:spcAft>
                <a:spcPct val="0"/>
              </a:spcAft>
            </a:pPr>
            <a:endParaRPr lang="en-US" altLang="en-US" sz="1200" dirty="0" smtClean="0">
              <a:latin typeface="Arial" panose="020B0604020202020204" pitchFamily="34" charset="0"/>
            </a:endParaRPr>
          </a:p>
          <a:p>
            <a:pPr lvl="2" algn="just" eaLnBrk="0" fontAlgn="base" hangingPunct="0">
              <a:lnSpc>
                <a:spcPct val="150000"/>
              </a:lnSpc>
              <a:spcBef>
                <a:spcPct val="0"/>
              </a:spcBef>
              <a:spcAft>
                <a:spcPct val="0"/>
              </a:spcAft>
            </a:pPr>
            <a:endParaRPr lang="en-US" altLang="en-US" sz="1200" dirty="0">
              <a:latin typeface="Arial" panose="020B0604020202020204" pitchFamily="34" charset="0"/>
            </a:endParaRPr>
          </a:p>
          <a:p>
            <a:pPr lvl="2" algn="just" eaLnBrk="0" fontAlgn="base" hangingPunct="0">
              <a:lnSpc>
                <a:spcPct val="150000"/>
              </a:lnSpc>
              <a:spcBef>
                <a:spcPct val="0"/>
              </a:spcBef>
              <a:spcAft>
                <a:spcPct val="0"/>
              </a:spcAft>
            </a:pPr>
            <a:endParaRPr lang="en-US" altLang="en-US" sz="1200" dirty="0" smtClean="0">
              <a:latin typeface="Arial" panose="020B0604020202020204" pitchFamily="34" charset="0"/>
            </a:endParaRPr>
          </a:p>
          <a:p>
            <a:pPr lvl="2" algn="just" eaLnBrk="0" fontAlgn="base" hangingPunct="0">
              <a:lnSpc>
                <a:spcPct val="150000"/>
              </a:lnSpc>
              <a:spcBef>
                <a:spcPct val="0"/>
              </a:spcBef>
              <a:spcAft>
                <a:spcPct val="0"/>
              </a:spcAft>
            </a:pPr>
            <a:r>
              <a:rPr lang="en-US" altLang="en-US" sz="1200" dirty="0">
                <a:latin typeface="Arial" panose="020B0604020202020204" pitchFamily="34" charset="0"/>
              </a:rPr>
              <a:t>Vertical (Y-direction):</a:t>
            </a:r>
          </a:p>
        </p:txBody>
      </p:sp>
      <p:sp>
        <p:nvSpPr>
          <p:cNvPr id="3" name="Rectangle 2"/>
          <p:cNvSpPr/>
          <p:nvPr/>
        </p:nvSpPr>
        <p:spPr>
          <a:xfrm>
            <a:off x="3793404" y="3395761"/>
            <a:ext cx="1332808" cy="923330"/>
          </a:xfrm>
          <a:prstGeom prst="rect">
            <a:avLst/>
          </a:prstGeom>
        </p:spPr>
        <p:txBody>
          <a:bodyPr wrap="square">
            <a:spAutoFit/>
          </a:bodyPr>
          <a:lstStyle/>
          <a:p>
            <a:r>
              <a:rPr lang="en-US" dirty="0"/>
              <a:t>[[-1, 0, 1],</a:t>
            </a:r>
          </a:p>
          <a:p>
            <a:r>
              <a:rPr lang="en-US" dirty="0"/>
              <a:t> [-2, 0, 2],</a:t>
            </a:r>
          </a:p>
          <a:p>
            <a:r>
              <a:rPr lang="en-US" dirty="0"/>
              <a:t> [-1, 0, 1]]</a:t>
            </a:r>
          </a:p>
        </p:txBody>
      </p:sp>
      <p:sp>
        <p:nvSpPr>
          <p:cNvPr id="4" name="Rectangle 3"/>
          <p:cNvSpPr/>
          <p:nvPr/>
        </p:nvSpPr>
        <p:spPr>
          <a:xfrm>
            <a:off x="3635433" y="4793348"/>
            <a:ext cx="1341120" cy="923330"/>
          </a:xfrm>
          <a:prstGeom prst="rect">
            <a:avLst/>
          </a:prstGeom>
        </p:spPr>
        <p:txBody>
          <a:bodyPr wrap="square">
            <a:spAutoFit/>
          </a:bodyPr>
          <a:lstStyle/>
          <a:p>
            <a:r>
              <a:rPr lang="en-US" dirty="0"/>
              <a:t>[[-1, -2, -1],</a:t>
            </a:r>
          </a:p>
          <a:p>
            <a:r>
              <a:rPr lang="en-US" dirty="0"/>
              <a:t> [ 0,  0,  0],</a:t>
            </a:r>
          </a:p>
          <a:p>
            <a:r>
              <a:rPr lang="en-US" dirty="0"/>
              <a:t> [ 1,  2,  1]]</a:t>
            </a:r>
          </a:p>
        </p:txBody>
      </p:sp>
      <p:pic>
        <p:nvPicPr>
          <p:cNvPr id="9" name="Picture 8"/>
          <p:cNvPicPr>
            <a:picLocks noChangeAspect="1"/>
          </p:cNvPicPr>
          <p:nvPr/>
        </p:nvPicPr>
        <p:blipFill>
          <a:blip r:embed="rId2"/>
          <a:stretch>
            <a:fillRect/>
          </a:stretch>
        </p:blipFill>
        <p:spPr>
          <a:xfrm>
            <a:off x="5925103" y="1900038"/>
            <a:ext cx="3000375" cy="3914775"/>
          </a:xfrm>
          <a:prstGeom prst="rect">
            <a:avLst/>
          </a:prstGeom>
        </p:spPr>
      </p:pic>
      <p:pic>
        <p:nvPicPr>
          <p:cNvPr id="10" name="Picture 9"/>
          <p:cNvPicPr>
            <a:picLocks noChangeAspect="1"/>
          </p:cNvPicPr>
          <p:nvPr/>
        </p:nvPicPr>
        <p:blipFill>
          <a:blip r:embed="rId3"/>
          <a:stretch>
            <a:fillRect/>
          </a:stretch>
        </p:blipFill>
        <p:spPr>
          <a:xfrm>
            <a:off x="4915844" y="1349356"/>
            <a:ext cx="1078726" cy="1406733"/>
          </a:xfrm>
          <a:prstGeom prst="rect">
            <a:avLst/>
          </a:prstGeom>
        </p:spPr>
      </p:pic>
      <p:sp>
        <p:nvSpPr>
          <p:cNvPr id="8" name="Rectangle 7"/>
          <p:cNvSpPr/>
          <p:nvPr/>
        </p:nvSpPr>
        <p:spPr>
          <a:xfrm>
            <a:off x="2100245" y="3395761"/>
            <a:ext cx="1324495" cy="923330"/>
          </a:xfrm>
          <a:prstGeom prst="rect">
            <a:avLst/>
          </a:prstGeom>
        </p:spPr>
        <p:txBody>
          <a:bodyPr wrap="square">
            <a:spAutoFit/>
          </a:bodyPr>
          <a:lstStyle/>
          <a:p>
            <a:r>
              <a:rPr lang="en-US" b="1" dirty="0"/>
              <a:t>[[-1, 0, 1],</a:t>
            </a:r>
          </a:p>
          <a:p>
            <a:r>
              <a:rPr lang="en-US" b="1" dirty="0"/>
              <a:t> [-1, 0, 1],</a:t>
            </a:r>
          </a:p>
          <a:p>
            <a:r>
              <a:rPr lang="en-US" b="1" dirty="0"/>
              <a:t> [-1, 0, 1]]</a:t>
            </a:r>
          </a:p>
        </p:txBody>
      </p:sp>
      <p:sp>
        <p:nvSpPr>
          <p:cNvPr id="11" name="Rectangle 10"/>
          <p:cNvSpPr/>
          <p:nvPr/>
        </p:nvSpPr>
        <p:spPr>
          <a:xfrm>
            <a:off x="2078623" y="4793348"/>
            <a:ext cx="1257993" cy="923330"/>
          </a:xfrm>
          <a:prstGeom prst="rect">
            <a:avLst/>
          </a:prstGeom>
        </p:spPr>
        <p:txBody>
          <a:bodyPr wrap="square">
            <a:spAutoFit/>
          </a:bodyPr>
          <a:lstStyle/>
          <a:p>
            <a:r>
              <a:rPr lang="en-US" b="1" dirty="0"/>
              <a:t>[[-1, -1, -1],</a:t>
            </a:r>
          </a:p>
          <a:p>
            <a:r>
              <a:rPr lang="en-US" b="1" dirty="0"/>
              <a:t> [ 0,  0,  0],</a:t>
            </a:r>
          </a:p>
          <a:p>
            <a:r>
              <a:rPr lang="en-US" b="1" dirty="0"/>
              <a:t> [ 1,  1,  1]]</a:t>
            </a:r>
          </a:p>
        </p:txBody>
      </p:sp>
      <p:pic>
        <p:nvPicPr>
          <p:cNvPr id="12" name="Picture 11"/>
          <p:cNvPicPr>
            <a:picLocks noChangeAspect="1"/>
          </p:cNvPicPr>
          <p:nvPr/>
        </p:nvPicPr>
        <p:blipFill>
          <a:blip r:embed="rId4"/>
          <a:stretch>
            <a:fillRect/>
          </a:stretch>
        </p:blipFill>
        <p:spPr>
          <a:xfrm>
            <a:off x="9014649" y="1944499"/>
            <a:ext cx="3026673" cy="3870314"/>
          </a:xfrm>
          <a:prstGeom prst="rect">
            <a:avLst/>
          </a:prstGeom>
        </p:spPr>
      </p:pic>
    </p:spTree>
    <p:extLst>
      <p:ext uri="{BB962C8B-B14F-4D97-AF65-F5344CB8AC3E}">
        <p14:creationId xmlns:p14="http://schemas.microsoft.com/office/powerpoint/2010/main" val="34779026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Linear filtering (Edge detection)</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61</a:t>
            </a:fld>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830425753"/>
              </p:ext>
            </p:extLst>
          </p:nvPr>
        </p:nvGraphicFramePr>
        <p:xfrm>
          <a:off x="190920" y="3108960"/>
          <a:ext cx="5606979" cy="2164080"/>
        </p:xfrm>
        <a:graphic>
          <a:graphicData uri="http://schemas.openxmlformats.org/drawingml/2006/table">
            <a:tbl>
              <a:tblPr>
                <a:tableStyleId>{616DA210-FB5B-4158-B5E0-FEB733F419BA}</a:tableStyleId>
              </a:tblPr>
              <a:tblGrid>
                <a:gridCol w="1868993"/>
                <a:gridCol w="1597687"/>
                <a:gridCol w="2140299"/>
              </a:tblGrid>
              <a:tr h="334746">
                <a:tc>
                  <a:txBody>
                    <a:bodyPr/>
                    <a:lstStyle/>
                    <a:p>
                      <a:r>
                        <a:rPr lang="en-US" b="1" dirty="0"/>
                        <a:t>Feature</a:t>
                      </a:r>
                    </a:p>
                  </a:txBody>
                  <a:tcPr anchor="ctr"/>
                </a:tc>
                <a:tc>
                  <a:txBody>
                    <a:bodyPr/>
                    <a:lstStyle/>
                    <a:p>
                      <a:r>
                        <a:rPr lang="en-US" b="1"/>
                        <a:t>Sobel</a:t>
                      </a:r>
                    </a:p>
                  </a:txBody>
                  <a:tcPr anchor="ctr"/>
                </a:tc>
                <a:tc>
                  <a:txBody>
                    <a:bodyPr/>
                    <a:lstStyle/>
                    <a:p>
                      <a:r>
                        <a:rPr lang="en-US" b="1" dirty="0"/>
                        <a:t>Prewitt</a:t>
                      </a:r>
                    </a:p>
                  </a:txBody>
                  <a:tcPr anchor="ctr"/>
                </a:tc>
              </a:tr>
              <a:tr h="334746">
                <a:tc>
                  <a:txBody>
                    <a:bodyPr/>
                    <a:lstStyle/>
                    <a:p>
                      <a:r>
                        <a:rPr lang="en-US" b="1"/>
                        <a:t>Kernel</a:t>
                      </a:r>
                    </a:p>
                  </a:txBody>
                  <a:tcPr anchor="ctr"/>
                </a:tc>
                <a:tc>
                  <a:txBody>
                    <a:bodyPr/>
                    <a:lstStyle/>
                    <a:p>
                      <a:r>
                        <a:rPr lang="en-US"/>
                        <a:t>Weighted</a:t>
                      </a:r>
                    </a:p>
                  </a:txBody>
                  <a:tcPr anchor="ctr"/>
                </a:tc>
                <a:tc>
                  <a:txBody>
                    <a:bodyPr/>
                    <a:lstStyle/>
                    <a:p>
                      <a:r>
                        <a:rPr lang="en-US" dirty="0" smtClean="0"/>
                        <a:t>Uniform </a:t>
                      </a:r>
                    </a:p>
                    <a:p>
                      <a:r>
                        <a:rPr lang="en-US" sz="1100" dirty="0" smtClean="0"/>
                        <a:t>(It gives equal</a:t>
                      </a:r>
                      <a:r>
                        <a:rPr lang="en-US" sz="1100" baseline="0" dirty="0" smtClean="0"/>
                        <a:t> weight to kernel either in row or column</a:t>
                      </a:r>
                      <a:r>
                        <a:rPr lang="en-US" sz="1100" dirty="0" smtClean="0"/>
                        <a:t>)</a:t>
                      </a:r>
                      <a:endParaRPr lang="en-US" dirty="0"/>
                    </a:p>
                  </a:txBody>
                  <a:tcPr anchor="ctr"/>
                </a:tc>
              </a:tr>
              <a:tr h="334746">
                <a:tc>
                  <a:txBody>
                    <a:bodyPr/>
                    <a:lstStyle/>
                    <a:p>
                      <a:r>
                        <a:rPr lang="en-US" b="1"/>
                        <a:t>Noise resistance</a:t>
                      </a:r>
                    </a:p>
                  </a:txBody>
                  <a:tcPr anchor="ctr"/>
                </a:tc>
                <a:tc>
                  <a:txBody>
                    <a:bodyPr/>
                    <a:lstStyle/>
                    <a:p>
                      <a:r>
                        <a:rPr lang="en-US"/>
                        <a:t>Better</a:t>
                      </a:r>
                    </a:p>
                  </a:txBody>
                  <a:tcPr anchor="ctr"/>
                </a:tc>
                <a:tc>
                  <a:txBody>
                    <a:bodyPr/>
                    <a:lstStyle/>
                    <a:p>
                      <a:r>
                        <a:rPr lang="en-US"/>
                        <a:t>Weaker</a:t>
                      </a:r>
                    </a:p>
                  </a:txBody>
                  <a:tcPr anchor="ctr"/>
                </a:tc>
              </a:tr>
              <a:tr h="334746">
                <a:tc>
                  <a:txBody>
                    <a:bodyPr/>
                    <a:lstStyle/>
                    <a:p>
                      <a:r>
                        <a:rPr lang="en-US" b="1"/>
                        <a:t>Accuracy</a:t>
                      </a:r>
                    </a:p>
                  </a:txBody>
                  <a:tcPr anchor="ctr"/>
                </a:tc>
                <a:tc>
                  <a:txBody>
                    <a:bodyPr/>
                    <a:lstStyle/>
                    <a:p>
                      <a:r>
                        <a:rPr lang="en-US"/>
                        <a:t>Higher</a:t>
                      </a:r>
                    </a:p>
                  </a:txBody>
                  <a:tcPr anchor="ctr"/>
                </a:tc>
                <a:tc>
                  <a:txBody>
                    <a:bodyPr/>
                    <a:lstStyle/>
                    <a:p>
                      <a:r>
                        <a:rPr lang="en-US"/>
                        <a:t>Lower</a:t>
                      </a:r>
                    </a:p>
                  </a:txBody>
                  <a:tcPr anchor="ctr"/>
                </a:tc>
              </a:tr>
              <a:tr h="334746">
                <a:tc>
                  <a:txBody>
                    <a:bodyPr/>
                    <a:lstStyle/>
                    <a:p>
                      <a:r>
                        <a:rPr lang="en-US" b="1" dirty="0"/>
                        <a:t>Computation</a:t>
                      </a:r>
                    </a:p>
                  </a:txBody>
                  <a:tcPr anchor="ctr"/>
                </a:tc>
                <a:tc>
                  <a:txBody>
                    <a:bodyPr/>
                    <a:lstStyle/>
                    <a:p>
                      <a:r>
                        <a:rPr lang="en-US"/>
                        <a:t>Slightly more</a:t>
                      </a:r>
                    </a:p>
                  </a:txBody>
                  <a:tcPr anchor="ctr"/>
                </a:tc>
                <a:tc>
                  <a:txBody>
                    <a:bodyPr/>
                    <a:lstStyle/>
                    <a:p>
                      <a:r>
                        <a:rPr lang="en-US" dirty="0"/>
                        <a:t>Slightly less</a:t>
                      </a:r>
                    </a:p>
                  </a:txBody>
                  <a:tcPr anchor="ctr"/>
                </a:tc>
              </a:tr>
            </a:tbl>
          </a:graphicData>
        </a:graphic>
      </p:graphicFrame>
      <p:pic>
        <p:nvPicPr>
          <p:cNvPr id="3" name="Picture 2"/>
          <p:cNvPicPr>
            <a:picLocks noChangeAspect="1"/>
          </p:cNvPicPr>
          <p:nvPr/>
        </p:nvPicPr>
        <p:blipFill>
          <a:blip r:embed="rId2"/>
          <a:stretch>
            <a:fillRect/>
          </a:stretch>
        </p:blipFill>
        <p:spPr>
          <a:xfrm>
            <a:off x="5913874" y="1085317"/>
            <a:ext cx="6172200" cy="4905375"/>
          </a:xfrm>
          <a:prstGeom prst="rect">
            <a:avLst/>
          </a:prstGeom>
        </p:spPr>
      </p:pic>
    </p:spTree>
    <p:extLst>
      <p:ext uri="{BB962C8B-B14F-4D97-AF65-F5344CB8AC3E}">
        <p14:creationId xmlns:p14="http://schemas.microsoft.com/office/powerpoint/2010/main" val="10718643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Linear filtering (Directional)</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62</a:t>
            </a:fld>
            <a:endParaRPr lang="en-US"/>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125015" y="923716"/>
            <a:ext cx="6292411"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50000"/>
              </a:lnSpc>
              <a:spcBef>
                <a:spcPct val="0"/>
              </a:spcBef>
              <a:spcAft>
                <a:spcPct val="0"/>
              </a:spcAft>
            </a:pPr>
            <a:r>
              <a:rPr lang="en-US" altLang="en-US" sz="1800" b="1" dirty="0" smtClean="0">
                <a:latin typeface="Arial" panose="020B0604020202020204" pitchFamily="34" charset="0"/>
              </a:rPr>
              <a:t>Directional filters</a:t>
            </a:r>
          </a:p>
          <a:p>
            <a:pPr lvl="1" algn="just" eaLnBrk="0" fontAlgn="base" hangingPunct="0">
              <a:lnSpc>
                <a:spcPct val="150000"/>
              </a:lnSpc>
              <a:spcBef>
                <a:spcPct val="0"/>
              </a:spcBef>
              <a:spcAft>
                <a:spcPct val="0"/>
              </a:spcAft>
            </a:pPr>
            <a:r>
              <a:rPr lang="en-US" altLang="en-US" sz="1400" dirty="0">
                <a:latin typeface="Arial" panose="020B0604020202020204" pitchFamily="34" charset="0"/>
              </a:rPr>
              <a:t>Filters designed to </a:t>
            </a:r>
            <a:r>
              <a:rPr lang="en-US" altLang="en-US" sz="1400" b="1" dirty="0">
                <a:latin typeface="Arial" panose="020B0604020202020204" pitchFamily="34" charset="0"/>
              </a:rPr>
              <a:t>respond to specific orientations or </a:t>
            </a:r>
            <a:r>
              <a:rPr lang="en-US" altLang="en-US" sz="1400" b="1" dirty="0" smtClean="0">
                <a:latin typeface="Arial" panose="020B0604020202020204" pitchFamily="34" charset="0"/>
              </a:rPr>
              <a:t>directions</a:t>
            </a:r>
          </a:p>
          <a:p>
            <a:pPr lvl="1" algn="just" eaLnBrk="0" fontAlgn="base" hangingPunct="0">
              <a:lnSpc>
                <a:spcPct val="150000"/>
              </a:lnSpc>
              <a:spcBef>
                <a:spcPct val="0"/>
              </a:spcBef>
              <a:spcAft>
                <a:spcPct val="0"/>
              </a:spcAft>
            </a:pPr>
            <a:r>
              <a:rPr lang="en-US" altLang="en-US" sz="1400" dirty="0" smtClean="0">
                <a:latin typeface="Arial" panose="020B0604020202020204" pitchFamily="34" charset="0"/>
              </a:rPr>
              <a:t>Useful </a:t>
            </a:r>
            <a:r>
              <a:rPr lang="en-US" altLang="en-US" sz="1400" dirty="0">
                <a:latin typeface="Arial" panose="020B0604020202020204" pitchFamily="34" charset="0"/>
              </a:rPr>
              <a:t>for detecting edges, textures, and patterns aligned at certain </a:t>
            </a:r>
            <a:r>
              <a:rPr lang="en-US" altLang="en-US" sz="1400" dirty="0" smtClean="0">
                <a:latin typeface="Arial" panose="020B0604020202020204" pitchFamily="34" charset="0"/>
              </a:rPr>
              <a:t>angles</a:t>
            </a:r>
          </a:p>
          <a:p>
            <a:pPr lvl="1" algn="just" eaLnBrk="0" fontAlgn="base" hangingPunct="0">
              <a:lnSpc>
                <a:spcPct val="150000"/>
              </a:lnSpc>
              <a:spcBef>
                <a:spcPct val="0"/>
              </a:spcBef>
              <a:spcAft>
                <a:spcPct val="0"/>
              </a:spcAft>
            </a:pPr>
            <a:r>
              <a:rPr lang="en-US" altLang="en-US" sz="1400" b="1" dirty="0" smtClean="0">
                <a:latin typeface="Arial" panose="020B0604020202020204" pitchFamily="34" charset="0"/>
              </a:rPr>
              <a:t>Key </a:t>
            </a:r>
            <a:r>
              <a:rPr lang="en-US" altLang="en-US" sz="1400" b="1" dirty="0">
                <a:latin typeface="Arial" panose="020B0604020202020204" pitchFamily="34" charset="0"/>
              </a:rPr>
              <a:t>in texture analysis</a:t>
            </a:r>
            <a:r>
              <a:rPr lang="en-US" altLang="en-US" sz="1400" dirty="0">
                <a:latin typeface="Arial" panose="020B0604020202020204" pitchFamily="34" charset="0"/>
              </a:rPr>
              <a:t>, feature extraction, and image </a:t>
            </a:r>
            <a:r>
              <a:rPr lang="en-US" altLang="en-US" sz="1400" dirty="0" smtClean="0">
                <a:latin typeface="Arial" panose="020B0604020202020204" pitchFamily="34" charset="0"/>
              </a:rPr>
              <a:t>segmentation</a:t>
            </a:r>
          </a:p>
          <a:p>
            <a:pPr algn="just" eaLnBrk="0" fontAlgn="base" hangingPunct="0">
              <a:lnSpc>
                <a:spcPct val="150000"/>
              </a:lnSpc>
              <a:spcBef>
                <a:spcPct val="0"/>
              </a:spcBef>
              <a:spcAft>
                <a:spcPct val="0"/>
              </a:spcAft>
            </a:pPr>
            <a:r>
              <a:rPr lang="en-US" altLang="en-US" sz="1800" b="1" dirty="0" smtClean="0">
                <a:latin typeface="Arial" panose="020B0604020202020204" pitchFamily="34" charset="0"/>
              </a:rPr>
              <a:t>Gabor filter</a:t>
            </a:r>
          </a:p>
          <a:p>
            <a:pPr lvl="1" algn="just" eaLnBrk="0" fontAlgn="base" hangingPunct="0">
              <a:lnSpc>
                <a:spcPct val="150000"/>
              </a:lnSpc>
              <a:spcBef>
                <a:spcPct val="0"/>
              </a:spcBef>
              <a:spcAft>
                <a:spcPct val="0"/>
              </a:spcAft>
            </a:pPr>
            <a:r>
              <a:rPr lang="en-US" altLang="en-US" sz="1400" b="1" dirty="0">
                <a:latin typeface="Arial" panose="020B0604020202020204" pitchFamily="34" charset="0"/>
              </a:rPr>
              <a:t>Gabor filter = Gaussian-modulated </a:t>
            </a:r>
            <a:r>
              <a:rPr lang="en-US" altLang="en-US" sz="1400" b="1" dirty="0" smtClean="0">
                <a:latin typeface="Arial" panose="020B0604020202020204" pitchFamily="34" charset="0"/>
              </a:rPr>
              <a:t>sinusoid</a:t>
            </a:r>
          </a:p>
          <a:p>
            <a:pPr lvl="1" algn="just" eaLnBrk="0" fontAlgn="base" hangingPunct="0">
              <a:lnSpc>
                <a:spcPct val="150000"/>
              </a:lnSpc>
              <a:spcBef>
                <a:spcPct val="0"/>
              </a:spcBef>
              <a:spcAft>
                <a:spcPct val="0"/>
              </a:spcAft>
            </a:pPr>
            <a:r>
              <a:rPr lang="en-US" altLang="en-US" sz="1400" dirty="0" smtClean="0">
                <a:latin typeface="Arial" panose="020B0604020202020204" pitchFamily="34" charset="0"/>
              </a:rPr>
              <a:t>Sensitive </a:t>
            </a:r>
            <a:r>
              <a:rPr lang="en-US" altLang="en-US" sz="1400" dirty="0">
                <a:latin typeface="Arial" panose="020B0604020202020204" pitchFamily="34" charset="0"/>
              </a:rPr>
              <a:t>to frequency and </a:t>
            </a:r>
            <a:r>
              <a:rPr lang="en-US" altLang="en-US" sz="1400" dirty="0" smtClean="0">
                <a:latin typeface="Arial" panose="020B0604020202020204" pitchFamily="34" charset="0"/>
              </a:rPr>
              <a:t>orientation</a:t>
            </a:r>
          </a:p>
          <a:p>
            <a:pPr lvl="1" algn="just" eaLnBrk="0" fontAlgn="base" hangingPunct="0">
              <a:lnSpc>
                <a:spcPct val="150000"/>
              </a:lnSpc>
              <a:spcBef>
                <a:spcPct val="0"/>
              </a:spcBef>
              <a:spcAft>
                <a:spcPct val="0"/>
              </a:spcAft>
            </a:pPr>
            <a:r>
              <a:rPr lang="en-US" altLang="en-US" sz="1400" dirty="0" smtClean="0">
                <a:latin typeface="Arial" panose="020B0604020202020204" pitchFamily="34" charset="0"/>
              </a:rPr>
              <a:t>Used </a:t>
            </a:r>
            <a:r>
              <a:rPr lang="en-US" altLang="en-US" sz="1400" dirty="0">
                <a:latin typeface="Arial" panose="020B0604020202020204" pitchFamily="34" charset="0"/>
              </a:rPr>
              <a:t>to model human visual system’s response to textures and </a:t>
            </a:r>
            <a:r>
              <a:rPr lang="en-US" altLang="en-US" sz="1400" dirty="0" smtClean="0">
                <a:latin typeface="Arial" panose="020B0604020202020204" pitchFamily="34" charset="0"/>
              </a:rPr>
              <a:t>edges</a:t>
            </a:r>
          </a:p>
          <a:p>
            <a:pPr lvl="1" algn="just" eaLnBrk="0" fontAlgn="base" hangingPunct="0">
              <a:lnSpc>
                <a:spcPct val="150000"/>
              </a:lnSpc>
              <a:spcBef>
                <a:spcPct val="0"/>
              </a:spcBef>
              <a:spcAft>
                <a:spcPct val="0"/>
              </a:spcAft>
            </a:pPr>
            <a:r>
              <a:rPr lang="en-US" altLang="en-US" sz="1400" dirty="0">
                <a:latin typeface="Arial" panose="020B0604020202020204" pitchFamily="34" charset="0"/>
              </a:rPr>
              <a:t> A Gabor filter can be </a:t>
            </a:r>
            <a:r>
              <a:rPr lang="en-US" altLang="en-US" sz="1400" b="1" dirty="0">
                <a:latin typeface="Arial" panose="020B0604020202020204" pitchFamily="34" charset="0"/>
              </a:rPr>
              <a:t>viewed as a sinusoidal signal of particular frequency and orientation, modulated by a Gaussian wave</a:t>
            </a:r>
            <a:r>
              <a:rPr lang="en-US" altLang="en-US" sz="1400" dirty="0">
                <a:latin typeface="Arial" panose="020B0604020202020204" pitchFamily="34" charset="0"/>
              </a:rPr>
              <a:t>. </a:t>
            </a:r>
            <a:endParaRPr lang="en-US" altLang="en-US" sz="1400" dirty="0" smtClean="0">
              <a:latin typeface="Arial" panose="020B0604020202020204" pitchFamily="34" charset="0"/>
            </a:endParaRPr>
          </a:p>
          <a:p>
            <a:pPr lvl="1" algn="just" eaLnBrk="0" fontAlgn="base" hangingPunct="0">
              <a:lnSpc>
                <a:spcPct val="150000"/>
              </a:lnSpc>
              <a:spcBef>
                <a:spcPct val="0"/>
              </a:spcBef>
              <a:spcAft>
                <a:spcPct val="0"/>
              </a:spcAft>
            </a:pPr>
            <a:r>
              <a:rPr lang="en-US" altLang="en-US" sz="1400" dirty="0" smtClean="0">
                <a:latin typeface="Arial" panose="020B0604020202020204" pitchFamily="34" charset="0"/>
              </a:rPr>
              <a:t>One </a:t>
            </a:r>
            <a:r>
              <a:rPr lang="en-US" altLang="en-US" sz="1400" dirty="0">
                <a:latin typeface="Arial" panose="020B0604020202020204" pitchFamily="34" charset="0"/>
              </a:rPr>
              <a:t>such 2D Gabor filter is shown in </a:t>
            </a:r>
            <a:r>
              <a:rPr lang="en-US" altLang="en-US" sz="1400" dirty="0" smtClean="0">
                <a:latin typeface="Arial" panose="020B0604020202020204" pitchFamily="34" charset="0"/>
              </a:rPr>
              <a:t>Figure</a:t>
            </a:r>
          </a:p>
          <a:p>
            <a:pPr lvl="1" algn="just" eaLnBrk="0" fontAlgn="base" hangingPunct="0">
              <a:lnSpc>
                <a:spcPct val="150000"/>
              </a:lnSpc>
              <a:spcBef>
                <a:spcPct val="0"/>
              </a:spcBef>
              <a:spcAft>
                <a:spcPct val="0"/>
              </a:spcAft>
            </a:pPr>
            <a:r>
              <a:rPr lang="en-US" altLang="en-US" sz="1400" dirty="0">
                <a:latin typeface="Arial" panose="020B0604020202020204" pitchFamily="34" charset="0"/>
              </a:rPr>
              <a:t>In practice to analyze texture or obtain feature from an image, a bank of </a:t>
            </a:r>
            <a:r>
              <a:rPr lang="en-US" altLang="en-US" sz="1400" b="1" dirty="0">
                <a:latin typeface="Arial" panose="020B0604020202020204" pitchFamily="34" charset="0"/>
              </a:rPr>
              <a:t>Gabor filter with a number of different orientation are used.</a:t>
            </a:r>
          </a:p>
        </p:txBody>
      </p:sp>
      <p:pic>
        <p:nvPicPr>
          <p:cNvPr id="3" name="Picture 2"/>
          <p:cNvPicPr>
            <a:picLocks noChangeAspect="1"/>
          </p:cNvPicPr>
          <p:nvPr/>
        </p:nvPicPr>
        <p:blipFill>
          <a:blip r:embed="rId2"/>
          <a:stretch>
            <a:fillRect/>
          </a:stretch>
        </p:blipFill>
        <p:spPr>
          <a:xfrm>
            <a:off x="7056288" y="1085317"/>
            <a:ext cx="4764410" cy="5124441"/>
          </a:xfrm>
          <a:prstGeom prst="rect">
            <a:avLst/>
          </a:prstGeom>
        </p:spPr>
      </p:pic>
    </p:spTree>
    <p:extLst>
      <p:ext uri="{BB962C8B-B14F-4D97-AF65-F5344CB8AC3E}">
        <p14:creationId xmlns:p14="http://schemas.microsoft.com/office/powerpoint/2010/main" val="8342661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Linear filtering (Directional)</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63</a:t>
            </a:fld>
            <a:endParaRPr lang="en-US"/>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199830" y="1200511"/>
            <a:ext cx="785604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50000"/>
              </a:lnSpc>
              <a:spcBef>
                <a:spcPct val="0"/>
              </a:spcBef>
              <a:spcAft>
                <a:spcPct val="0"/>
              </a:spcAft>
            </a:pPr>
            <a:r>
              <a:rPr lang="en-US" altLang="en-US" sz="1600" dirty="0">
                <a:latin typeface="Arial" panose="020B0604020202020204" pitchFamily="34" charset="0"/>
              </a:rPr>
              <a:t>Consider an example of an elephant that has patterns or stripes on its skin at different orientations. </a:t>
            </a:r>
            <a:endParaRPr lang="en-US" altLang="en-US" sz="1600" dirty="0" smtClean="0">
              <a:latin typeface="Arial" panose="020B0604020202020204" pitchFamily="34" charset="0"/>
            </a:endParaRPr>
          </a:p>
          <a:p>
            <a:pPr algn="just" eaLnBrk="0" fontAlgn="base" hangingPunct="0">
              <a:lnSpc>
                <a:spcPct val="150000"/>
              </a:lnSpc>
              <a:spcBef>
                <a:spcPct val="0"/>
              </a:spcBef>
              <a:spcAft>
                <a:spcPct val="0"/>
              </a:spcAft>
            </a:pPr>
            <a:r>
              <a:rPr lang="en-US" altLang="en-US" sz="1600" dirty="0" smtClean="0">
                <a:latin typeface="Arial" panose="020B0604020202020204" pitchFamily="34" charset="0"/>
              </a:rPr>
              <a:t>Now </a:t>
            </a:r>
            <a:r>
              <a:rPr lang="en-US" altLang="en-US" sz="1600" dirty="0">
                <a:latin typeface="Arial" panose="020B0604020202020204" pitchFamily="34" charset="0"/>
              </a:rPr>
              <a:t>to highlight or extract out all those patterns we are going to use a bank of 16 Gabor filters at an orientation of 11.250 (i.e. if the first filter is at 00, then the second will be at 11.250, the third will be at 22.50, and so on</a:t>
            </a:r>
            <a:r>
              <a:rPr lang="en-US" altLang="en-US" sz="1600" dirty="0" smtClean="0">
                <a:latin typeface="Arial" panose="020B0604020202020204" pitchFamily="34" charset="0"/>
              </a:rPr>
              <a:t>.).</a:t>
            </a:r>
          </a:p>
          <a:p>
            <a:pPr algn="just" eaLnBrk="0" fontAlgn="base" hangingPunct="0">
              <a:lnSpc>
                <a:spcPct val="150000"/>
              </a:lnSpc>
              <a:spcBef>
                <a:spcPct val="0"/>
              </a:spcBef>
              <a:spcAft>
                <a:spcPct val="0"/>
              </a:spcAft>
            </a:pPr>
            <a:r>
              <a:rPr lang="en-US" altLang="en-US" sz="1600" dirty="0" smtClean="0">
                <a:latin typeface="Arial" panose="020B0604020202020204" pitchFamily="34" charset="0"/>
              </a:rPr>
              <a:t>Figure  </a:t>
            </a:r>
            <a:r>
              <a:rPr lang="en-US" altLang="en-US" sz="1600" dirty="0">
                <a:latin typeface="Arial" panose="020B0604020202020204" pitchFamily="34" charset="0"/>
              </a:rPr>
              <a:t>shows all the filter banks of 16 filters</a:t>
            </a:r>
            <a:endParaRPr lang="en-US" altLang="en-US" sz="1200" dirty="0">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8055878" y="1152544"/>
            <a:ext cx="4010585" cy="3439005"/>
          </a:xfrm>
          <a:prstGeom prst="rect">
            <a:avLst/>
          </a:prstGeom>
        </p:spPr>
      </p:pic>
      <p:pic>
        <p:nvPicPr>
          <p:cNvPr id="8" name="Picture 7"/>
          <p:cNvPicPr>
            <a:picLocks noChangeAspect="1"/>
          </p:cNvPicPr>
          <p:nvPr/>
        </p:nvPicPr>
        <p:blipFill>
          <a:blip r:embed="rId3"/>
          <a:stretch>
            <a:fillRect/>
          </a:stretch>
        </p:blipFill>
        <p:spPr>
          <a:xfrm>
            <a:off x="415350" y="3556802"/>
            <a:ext cx="7126811" cy="2892039"/>
          </a:xfrm>
          <a:prstGeom prst="rect">
            <a:avLst/>
          </a:prstGeom>
        </p:spPr>
      </p:pic>
    </p:spTree>
    <p:extLst>
      <p:ext uri="{BB962C8B-B14F-4D97-AF65-F5344CB8AC3E}">
        <p14:creationId xmlns:p14="http://schemas.microsoft.com/office/powerpoint/2010/main" val="40754120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Linear filtering (Directional)</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64</a:t>
            </a:fld>
            <a:endParaRPr lang="en-US"/>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233080" y="1085317"/>
            <a:ext cx="532813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50000"/>
              </a:lnSpc>
              <a:spcBef>
                <a:spcPct val="0"/>
              </a:spcBef>
              <a:spcAft>
                <a:spcPct val="0"/>
              </a:spcAft>
            </a:pPr>
            <a:r>
              <a:rPr lang="en-US" altLang="en-US" sz="1600" dirty="0">
                <a:latin typeface="Arial" panose="020B0604020202020204" pitchFamily="34" charset="0"/>
              </a:rPr>
              <a:t>To better understand what each filter detects in the input image, consider a simple white circle on black background. When this image is passed through each filter in the filter bank, the edge of the circle which gets detected is the edge oriented at an angle at which the Gabor filter is oriented. Figure </a:t>
            </a:r>
            <a:r>
              <a:rPr lang="en-US" altLang="en-US" sz="1600" dirty="0" smtClean="0">
                <a:latin typeface="Arial" panose="020B0604020202020204" pitchFamily="34" charset="0"/>
              </a:rPr>
              <a:t> </a:t>
            </a:r>
            <a:r>
              <a:rPr lang="en-US" altLang="en-US" sz="1600" dirty="0">
                <a:latin typeface="Arial" panose="020B0604020202020204" pitchFamily="34" charset="0"/>
              </a:rPr>
              <a:t>clearly shows this.</a:t>
            </a:r>
            <a:endParaRPr lang="en-US" altLang="en-US" sz="1200" dirty="0">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5680373" y="1200511"/>
            <a:ext cx="6068272" cy="4810796"/>
          </a:xfrm>
          <a:prstGeom prst="rect">
            <a:avLst/>
          </a:prstGeom>
        </p:spPr>
      </p:pic>
      <p:pic>
        <p:nvPicPr>
          <p:cNvPr id="9" name="Picture 8"/>
          <p:cNvPicPr>
            <a:picLocks noChangeAspect="1"/>
          </p:cNvPicPr>
          <p:nvPr/>
        </p:nvPicPr>
        <p:blipFill>
          <a:blip r:embed="rId3"/>
          <a:stretch>
            <a:fillRect/>
          </a:stretch>
        </p:blipFill>
        <p:spPr>
          <a:xfrm>
            <a:off x="464627" y="4035313"/>
            <a:ext cx="5096586" cy="809738"/>
          </a:xfrm>
          <a:prstGeom prst="rect">
            <a:avLst/>
          </a:prstGeom>
        </p:spPr>
      </p:pic>
      <p:pic>
        <p:nvPicPr>
          <p:cNvPr id="10" name="Picture 9"/>
          <p:cNvPicPr>
            <a:picLocks noChangeAspect="1"/>
          </p:cNvPicPr>
          <p:nvPr/>
        </p:nvPicPr>
        <p:blipFill>
          <a:blip r:embed="rId4"/>
          <a:stretch>
            <a:fillRect/>
          </a:stretch>
        </p:blipFill>
        <p:spPr>
          <a:xfrm>
            <a:off x="975250" y="4919928"/>
            <a:ext cx="3962953" cy="390580"/>
          </a:xfrm>
          <a:prstGeom prst="rect">
            <a:avLst/>
          </a:prstGeom>
        </p:spPr>
      </p:pic>
      <p:pic>
        <p:nvPicPr>
          <p:cNvPr id="11" name="Picture 10"/>
          <p:cNvPicPr>
            <a:picLocks noChangeAspect="1"/>
          </p:cNvPicPr>
          <p:nvPr/>
        </p:nvPicPr>
        <p:blipFill>
          <a:blip r:embed="rId5"/>
          <a:stretch>
            <a:fillRect/>
          </a:stretch>
        </p:blipFill>
        <p:spPr>
          <a:xfrm>
            <a:off x="233080" y="5860473"/>
            <a:ext cx="7398368" cy="346123"/>
          </a:xfrm>
          <a:prstGeom prst="rect">
            <a:avLst/>
          </a:prstGeom>
        </p:spPr>
      </p:pic>
      <p:sp>
        <p:nvSpPr>
          <p:cNvPr id="12" name="TextBox 11"/>
          <p:cNvSpPr txBox="1"/>
          <p:nvPr/>
        </p:nvSpPr>
        <p:spPr>
          <a:xfrm>
            <a:off x="464627" y="3483957"/>
            <a:ext cx="3258649" cy="369332"/>
          </a:xfrm>
          <a:prstGeom prst="rect">
            <a:avLst/>
          </a:prstGeom>
          <a:noFill/>
        </p:spPr>
        <p:txBody>
          <a:bodyPr wrap="none" rtlCol="0">
            <a:spAutoFit/>
          </a:bodyPr>
          <a:lstStyle/>
          <a:p>
            <a:r>
              <a:rPr lang="en-US" dirty="0"/>
              <a:t>Gabor Filter Mathematical </a:t>
            </a:r>
            <a:r>
              <a:rPr lang="en-US" dirty="0" smtClean="0"/>
              <a:t>Form:</a:t>
            </a:r>
            <a:endParaRPr lang="en-US" dirty="0"/>
          </a:p>
        </p:txBody>
      </p:sp>
    </p:spTree>
    <p:extLst>
      <p:ext uri="{BB962C8B-B14F-4D97-AF65-F5344CB8AC3E}">
        <p14:creationId xmlns:p14="http://schemas.microsoft.com/office/powerpoint/2010/main" val="209305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smtClean="0"/>
              <a:t>Linear </a:t>
            </a:r>
            <a:r>
              <a:rPr lang="en-US" dirty="0" smtClean="0"/>
              <a:t>filtering </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65</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753884322"/>
              </p:ext>
            </p:extLst>
          </p:nvPr>
        </p:nvGraphicFramePr>
        <p:xfrm>
          <a:off x="954595" y="1397315"/>
          <a:ext cx="10229220" cy="4474864"/>
        </p:xfrm>
        <a:graphic>
          <a:graphicData uri="http://schemas.openxmlformats.org/drawingml/2006/table">
            <a:tbl>
              <a:tblPr>
                <a:tableStyleId>{5940675A-B579-460E-94D1-54222C63F5DA}</a:tableStyleId>
              </a:tblPr>
              <a:tblGrid>
                <a:gridCol w="2962560"/>
                <a:gridCol w="1659680"/>
                <a:gridCol w="5606980"/>
              </a:tblGrid>
              <a:tr h="203865">
                <a:tc>
                  <a:txBody>
                    <a:bodyPr/>
                    <a:lstStyle/>
                    <a:p>
                      <a:pPr algn="l"/>
                      <a:r>
                        <a:rPr lang="en-US" sz="1600">
                          <a:effectLst/>
                        </a:rPr>
                        <a:t>Parameter</a:t>
                      </a:r>
                      <a:endParaRPr lang="en-US" sz="1600" b="0">
                        <a:effectLst/>
                        <a:latin typeface="+mn-lt"/>
                      </a:endParaRPr>
                    </a:p>
                  </a:txBody>
                  <a:tcPr marL="40104" marR="66841" marT="41776" marB="41776" anchor="ctr"/>
                </a:tc>
                <a:tc>
                  <a:txBody>
                    <a:bodyPr/>
                    <a:lstStyle/>
                    <a:p>
                      <a:pPr algn="l"/>
                      <a:r>
                        <a:rPr lang="en-US" sz="1600">
                          <a:effectLst/>
                        </a:rPr>
                        <a:t>Symbol</a:t>
                      </a:r>
                      <a:endParaRPr lang="en-US" sz="1600" b="0">
                        <a:effectLst/>
                        <a:latin typeface="+mn-lt"/>
                      </a:endParaRPr>
                    </a:p>
                  </a:txBody>
                  <a:tcPr marL="66841" marR="66841" marT="41776" marB="41776" anchor="ctr"/>
                </a:tc>
                <a:tc>
                  <a:txBody>
                    <a:bodyPr/>
                    <a:lstStyle/>
                    <a:p>
                      <a:pPr algn="l"/>
                      <a:r>
                        <a:rPr lang="en-US" sz="1600" dirty="0">
                          <a:effectLst/>
                        </a:rPr>
                        <a:t>Role &amp; Meaning</a:t>
                      </a:r>
                      <a:endParaRPr lang="en-US" sz="1600" b="0" dirty="0">
                        <a:effectLst/>
                        <a:latin typeface="+mn-lt"/>
                      </a:endParaRPr>
                    </a:p>
                  </a:txBody>
                  <a:tcPr marL="66841" marR="66841" marT="41776" marB="41776" anchor="ctr"/>
                </a:tc>
              </a:tr>
              <a:tr h="925745">
                <a:tc>
                  <a:txBody>
                    <a:bodyPr/>
                    <a:lstStyle/>
                    <a:p>
                      <a:r>
                        <a:rPr lang="en-US" sz="1600">
                          <a:effectLst/>
                        </a:rPr>
                        <a:t>Wavelength</a:t>
                      </a:r>
                      <a:endParaRPr lang="en-US" sz="1600" b="0">
                        <a:effectLst/>
                        <a:latin typeface="+mn-lt"/>
                      </a:endParaRPr>
                    </a:p>
                  </a:txBody>
                  <a:tcPr marL="40104" marR="66841" marT="41776" marB="41776" anchor="ctr"/>
                </a:tc>
                <a:tc>
                  <a:txBody>
                    <a:bodyPr/>
                    <a:lstStyle/>
                    <a:p>
                      <a:r>
                        <a:rPr lang="el-GR" sz="1600" dirty="0" smtClean="0">
                          <a:effectLst/>
                        </a:rPr>
                        <a:t>Λ</a:t>
                      </a:r>
                      <a:endParaRPr lang="el-GR" sz="1600" b="0" dirty="0">
                        <a:effectLst/>
                        <a:latin typeface="+mn-lt"/>
                      </a:endParaRPr>
                    </a:p>
                  </a:txBody>
                  <a:tcPr marL="66841" marR="66841" marT="41776" marB="41776" anchor="ctr"/>
                </a:tc>
                <a:tc>
                  <a:txBody>
                    <a:bodyPr/>
                    <a:lstStyle/>
                    <a:p>
                      <a:r>
                        <a:rPr lang="en-US" sz="1600">
                          <a:effectLst/>
                        </a:rPr>
                        <a:t>Distance between successive peaks/troughs of the cosine wave. Controls the spatial frequency of the filter.</a:t>
                      </a:r>
                      <a:endParaRPr lang="en-US" sz="1600" b="0">
                        <a:effectLst/>
                        <a:latin typeface="+mn-lt"/>
                      </a:endParaRPr>
                    </a:p>
                  </a:txBody>
                  <a:tcPr marL="66841" marR="66841" marT="41776" marB="41776" anchor="ctr"/>
                </a:tc>
              </a:tr>
              <a:tr h="685118">
                <a:tc>
                  <a:txBody>
                    <a:bodyPr/>
                    <a:lstStyle/>
                    <a:p>
                      <a:r>
                        <a:rPr lang="en-US" sz="1600">
                          <a:effectLst/>
                        </a:rPr>
                        <a:t>Orientation</a:t>
                      </a:r>
                      <a:endParaRPr lang="en-US" sz="1600" b="0">
                        <a:effectLst/>
                        <a:latin typeface="+mn-lt"/>
                      </a:endParaRPr>
                    </a:p>
                  </a:txBody>
                  <a:tcPr marL="40104" marR="66841" marT="41776" marB="41776" anchor="ctr"/>
                </a:tc>
                <a:tc>
                  <a:txBody>
                    <a:bodyPr/>
                    <a:lstStyle/>
                    <a:p>
                      <a:r>
                        <a:rPr lang="el-GR" sz="1600" dirty="0" smtClean="0">
                          <a:effectLst/>
                        </a:rPr>
                        <a:t>Θ</a:t>
                      </a:r>
                      <a:endParaRPr lang="el-GR" sz="1600" b="0" dirty="0">
                        <a:effectLst/>
                        <a:latin typeface="+mn-lt"/>
                      </a:endParaRPr>
                    </a:p>
                  </a:txBody>
                  <a:tcPr marL="66841" marR="66841" marT="41776" marB="41776" anchor="ctr"/>
                </a:tc>
                <a:tc>
                  <a:txBody>
                    <a:bodyPr/>
                    <a:lstStyle/>
                    <a:p>
                      <a:r>
                        <a:rPr lang="en-US" sz="1600">
                          <a:effectLst/>
                        </a:rPr>
                        <a:t>Angle of the filter’s parallel stripes (counter‑clockwise from x‑axis).</a:t>
                      </a:r>
                      <a:endParaRPr lang="en-US" sz="1600" b="0">
                        <a:effectLst/>
                        <a:latin typeface="+mn-lt"/>
                      </a:endParaRPr>
                    </a:p>
                  </a:txBody>
                  <a:tcPr marL="66841" marR="66841" marT="41776" marB="41776" anchor="ctr"/>
                </a:tc>
              </a:tr>
              <a:tr h="925745">
                <a:tc>
                  <a:txBody>
                    <a:bodyPr/>
                    <a:lstStyle/>
                    <a:p>
                      <a:r>
                        <a:rPr lang="en-US" sz="1600">
                          <a:effectLst/>
                        </a:rPr>
                        <a:t>Phase Offset</a:t>
                      </a:r>
                      <a:endParaRPr lang="en-US" sz="1600" b="0">
                        <a:effectLst/>
                        <a:latin typeface="+mn-lt"/>
                      </a:endParaRPr>
                    </a:p>
                  </a:txBody>
                  <a:tcPr marL="40104" marR="66841" marT="41776" marB="41776" anchor="ctr"/>
                </a:tc>
                <a:tc>
                  <a:txBody>
                    <a:bodyPr/>
                    <a:lstStyle/>
                    <a:p>
                      <a:r>
                        <a:rPr lang="el-GR" sz="1600" dirty="0" smtClean="0">
                          <a:effectLst/>
                        </a:rPr>
                        <a:t>Ψ</a:t>
                      </a:r>
                      <a:endParaRPr lang="el-GR" sz="1600" b="0" dirty="0">
                        <a:effectLst/>
                        <a:latin typeface="+mn-lt"/>
                      </a:endParaRPr>
                    </a:p>
                  </a:txBody>
                  <a:tcPr marL="66841" marR="66841" marT="41776" marB="41776" anchor="ctr"/>
                </a:tc>
                <a:tc>
                  <a:txBody>
                    <a:bodyPr/>
                    <a:lstStyle/>
                    <a:p>
                      <a:r>
                        <a:rPr lang="en-US" sz="1600">
                          <a:effectLst/>
                        </a:rPr>
                        <a:t>Shifts the cosine wave inside the envelope.</a:t>
                      </a:r>
                      <a:endParaRPr lang="en-US" sz="1600" b="0">
                        <a:effectLst/>
                        <a:latin typeface="+mn-lt"/>
                      </a:endParaRPr>
                    </a:p>
                  </a:txBody>
                  <a:tcPr marL="66841" marR="66841" marT="41776" marB="41776" anchor="ctr"/>
                </a:tc>
              </a:tr>
              <a:tr h="805432">
                <a:tc>
                  <a:txBody>
                    <a:bodyPr/>
                    <a:lstStyle/>
                    <a:p>
                      <a:r>
                        <a:rPr lang="en-US" sz="1600">
                          <a:effectLst/>
                        </a:rPr>
                        <a:t>Bandwidth (Scale)</a:t>
                      </a:r>
                      <a:endParaRPr lang="en-US" sz="1600" b="0">
                        <a:effectLst/>
                        <a:latin typeface="+mn-lt"/>
                      </a:endParaRPr>
                    </a:p>
                  </a:txBody>
                  <a:tcPr marL="40104" marR="66841" marT="41776" marB="41776" anchor="ctr"/>
                </a:tc>
                <a:tc>
                  <a:txBody>
                    <a:bodyPr/>
                    <a:lstStyle/>
                    <a:p>
                      <a:r>
                        <a:rPr lang="en-US" sz="1600" b="0" dirty="0" smtClean="0">
                          <a:effectLst/>
                          <a:latin typeface="+mn-lt"/>
                        </a:rPr>
                        <a:t>sigma</a:t>
                      </a:r>
                      <a:endParaRPr lang="el-GR" sz="1600" b="0" dirty="0">
                        <a:effectLst/>
                        <a:latin typeface="+mn-lt"/>
                      </a:endParaRPr>
                    </a:p>
                  </a:txBody>
                  <a:tcPr marL="66841" marR="66841" marT="41776" marB="41776" anchor="ctr"/>
                </a:tc>
                <a:tc>
                  <a:txBody>
                    <a:bodyPr/>
                    <a:lstStyle/>
                    <a:p>
                      <a:r>
                        <a:rPr lang="en-US" sz="1600">
                          <a:effectLst/>
                        </a:rPr>
                        <a:t>Standard deviation of the Gaussian envelope. Controls spatial extent/spread.</a:t>
                      </a:r>
                      <a:endParaRPr lang="en-US" sz="1600" b="0">
                        <a:effectLst/>
                        <a:latin typeface="+mn-lt"/>
                      </a:endParaRPr>
                    </a:p>
                  </a:txBody>
                  <a:tcPr marL="66841" marR="66841" marT="41776" marB="41776" anchor="ctr"/>
                </a:tc>
              </a:tr>
              <a:tr h="805432">
                <a:tc>
                  <a:txBody>
                    <a:bodyPr/>
                    <a:lstStyle/>
                    <a:p>
                      <a:r>
                        <a:rPr lang="en-US" sz="1600">
                          <a:effectLst/>
                        </a:rPr>
                        <a:t>Aspect Ratio</a:t>
                      </a:r>
                      <a:endParaRPr lang="en-US" sz="1600" b="0">
                        <a:effectLst/>
                        <a:latin typeface="+mn-lt"/>
                      </a:endParaRPr>
                    </a:p>
                  </a:txBody>
                  <a:tcPr marL="40104" marR="66841" marT="41776" marB="41776" anchor="ctr"/>
                </a:tc>
                <a:tc>
                  <a:txBody>
                    <a:bodyPr/>
                    <a:lstStyle/>
                    <a:p>
                      <a:r>
                        <a:rPr lang="el-GR" sz="1600" dirty="0" smtClean="0">
                          <a:effectLst/>
                        </a:rPr>
                        <a:t>γ</a:t>
                      </a:r>
                      <a:endParaRPr lang="el-GR" sz="1600" b="0" dirty="0">
                        <a:effectLst/>
                        <a:latin typeface="+mn-lt"/>
                      </a:endParaRPr>
                    </a:p>
                  </a:txBody>
                  <a:tcPr marL="66841" marR="66841" marT="41776" marB="41776" anchor="ctr"/>
                </a:tc>
                <a:tc>
                  <a:txBody>
                    <a:bodyPr/>
                    <a:lstStyle/>
                    <a:p>
                      <a:r>
                        <a:rPr lang="en-US" sz="1600" dirty="0" err="1">
                          <a:effectLst/>
                        </a:rPr>
                        <a:t>Ellipticity</a:t>
                      </a:r>
                      <a:r>
                        <a:rPr lang="en-US" sz="1600" dirty="0">
                          <a:effectLst/>
                        </a:rPr>
                        <a:t> of the Gaussian envelope. Ratio of </a:t>
                      </a:r>
                      <a:r>
                        <a:rPr lang="en-US" sz="1600" dirty="0" err="1">
                          <a:effectLst/>
                        </a:rPr>
                        <a:t>yy</a:t>
                      </a:r>
                      <a:r>
                        <a:rPr lang="en-US" sz="1600" dirty="0">
                          <a:effectLst/>
                        </a:rPr>
                        <a:t>-width to xx-width.</a:t>
                      </a:r>
                      <a:endParaRPr lang="en-US" sz="1600" b="0" dirty="0">
                        <a:effectLst/>
                        <a:latin typeface="+mn-lt"/>
                      </a:endParaRPr>
                    </a:p>
                  </a:txBody>
                  <a:tcPr marL="66841" marR="66841" marT="41776" marB="41776" anchor="ctr"/>
                </a:tc>
              </a:tr>
            </a:tbl>
          </a:graphicData>
        </a:graphic>
      </p:graphicFrame>
    </p:spTree>
    <p:extLst>
      <p:ext uri="{BB962C8B-B14F-4D97-AF65-F5344CB8AC3E}">
        <p14:creationId xmlns:p14="http://schemas.microsoft.com/office/powerpoint/2010/main" val="22961076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Linear filtering (Directional)</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66</a:t>
            </a:fld>
            <a:endParaRPr lang="en-US"/>
          </a:p>
        </p:txBody>
      </p:sp>
      <p:pic>
        <p:nvPicPr>
          <p:cNvPr id="4" name="Picture 3"/>
          <p:cNvPicPr>
            <a:picLocks noChangeAspect="1"/>
          </p:cNvPicPr>
          <p:nvPr/>
        </p:nvPicPr>
        <p:blipFill>
          <a:blip r:embed="rId2"/>
          <a:stretch>
            <a:fillRect/>
          </a:stretch>
        </p:blipFill>
        <p:spPr>
          <a:xfrm>
            <a:off x="617110" y="1890696"/>
            <a:ext cx="3614789" cy="3818439"/>
          </a:xfrm>
          <a:prstGeom prst="rect">
            <a:avLst/>
          </a:prstGeom>
        </p:spPr>
      </p:pic>
      <p:pic>
        <p:nvPicPr>
          <p:cNvPr id="8" name="Picture 7"/>
          <p:cNvPicPr>
            <a:picLocks noChangeAspect="1"/>
          </p:cNvPicPr>
          <p:nvPr/>
        </p:nvPicPr>
        <p:blipFill>
          <a:blip r:embed="rId3"/>
          <a:stretch>
            <a:fillRect/>
          </a:stretch>
        </p:blipFill>
        <p:spPr>
          <a:xfrm>
            <a:off x="5187142" y="1790191"/>
            <a:ext cx="6093955" cy="3760780"/>
          </a:xfrm>
          <a:prstGeom prst="rect">
            <a:avLst/>
          </a:prstGeom>
        </p:spPr>
      </p:pic>
    </p:spTree>
    <p:extLst>
      <p:ext uri="{BB962C8B-B14F-4D97-AF65-F5344CB8AC3E}">
        <p14:creationId xmlns:p14="http://schemas.microsoft.com/office/powerpoint/2010/main" val="220091778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Non Linear filtering </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67</a:t>
            </a:fld>
            <a:endParaRPr lang="en-US"/>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125015" y="1177631"/>
            <a:ext cx="11228785"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50000"/>
              </a:lnSpc>
              <a:spcBef>
                <a:spcPct val="0"/>
              </a:spcBef>
              <a:spcAft>
                <a:spcPct val="0"/>
              </a:spcAft>
            </a:pPr>
            <a:r>
              <a:rPr lang="en-US" altLang="en-US" sz="1800" dirty="0" smtClean="0">
                <a:latin typeface="Arial" panose="020B0604020202020204" pitchFamily="34" charset="0"/>
              </a:rPr>
              <a:t>Non linear filters </a:t>
            </a:r>
            <a:r>
              <a:rPr lang="en-US" altLang="en-US" sz="1800" dirty="0">
                <a:latin typeface="Arial" panose="020B0604020202020204" pitchFamily="34" charset="0"/>
              </a:rPr>
              <a:t>where output is </a:t>
            </a:r>
            <a:r>
              <a:rPr lang="en-US" altLang="en-US" sz="1800" b="1" dirty="0">
                <a:latin typeface="Arial" panose="020B0604020202020204" pitchFamily="34" charset="0"/>
              </a:rPr>
              <a:t>not a linear combination of inputs</a:t>
            </a:r>
          </a:p>
          <a:p>
            <a:pPr algn="just" eaLnBrk="0" fontAlgn="base" hangingPunct="0">
              <a:lnSpc>
                <a:spcPct val="150000"/>
              </a:lnSpc>
              <a:spcBef>
                <a:spcPct val="0"/>
              </a:spcBef>
              <a:spcAft>
                <a:spcPct val="0"/>
              </a:spcAft>
            </a:pPr>
            <a:r>
              <a:rPr lang="en-US" altLang="en-US" sz="1800" dirty="0" smtClean="0">
                <a:latin typeface="Arial" panose="020B0604020202020204" pitchFamily="34" charset="0"/>
              </a:rPr>
              <a:t>Linear </a:t>
            </a:r>
            <a:r>
              <a:rPr lang="en-US" altLang="en-US" sz="1800" dirty="0">
                <a:latin typeface="Arial" panose="020B0604020202020204" pitchFamily="34" charset="0"/>
              </a:rPr>
              <a:t>filters combine input pixel values using a weighted sum. </a:t>
            </a:r>
            <a:endParaRPr lang="en-US" altLang="en-US" sz="1800" dirty="0" smtClean="0">
              <a:latin typeface="Arial" panose="020B0604020202020204" pitchFamily="34" charset="0"/>
            </a:endParaRPr>
          </a:p>
          <a:p>
            <a:pPr algn="just" eaLnBrk="0" fontAlgn="base" hangingPunct="0">
              <a:lnSpc>
                <a:spcPct val="150000"/>
              </a:lnSpc>
              <a:spcBef>
                <a:spcPct val="0"/>
              </a:spcBef>
              <a:spcAft>
                <a:spcPct val="0"/>
              </a:spcAft>
            </a:pPr>
            <a:r>
              <a:rPr lang="en-US" altLang="en-US" sz="1800" dirty="0" smtClean="0">
                <a:latin typeface="Arial" panose="020B0604020202020204" pitchFamily="34" charset="0"/>
              </a:rPr>
              <a:t>For </a:t>
            </a:r>
            <a:r>
              <a:rPr lang="en-US" altLang="en-US" sz="1800" dirty="0">
                <a:latin typeface="Arial" panose="020B0604020202020204" pitchFamily="34" charset="0"/>
              </a:rPr>
              <a:t>example, convolution or correlation applies kernels by multiplying each neighboring pixel by a weight and then summing those products</a:t>
            </a:r>
            <a:r>
              <a:rPr lang="en-US" altLang="en-US" sz="1800" dirty="0" smtClean="0">
                <a:latin typeface="Arial" panose="020B0604020202020204" pitchFamily="34" charset="0"/>
              </a:rPr>
              <a:t>.</a:t>
            </a:r>
          </a:p>
          <a:p>
            <a:pPr algn="just" eaLnBrk="0" fontAlgn="base" hangingPunct="0">
              <a:lnSpc>
                <a:spcPct val="150000"/>
              </a:lnSpc>
              <a:spcBef>
                <a:spcPct val="0"/>
              </a:spcBef>
              <a:spcAft>
                <a:spcPct val="0"/>
              </a:spcAft>
            </a:pPr>
            <a:r>
              <a:rPr lang="en-US" altLang="en-US" sz="1800" dirty="0" smtClean="0">
                <a:latin typeface="Arial" panose="020B0604020202020204" pitchFamily="34" charset="0"/>
              </a:rPr>
              <a:t>This </a:t>
            </a:r>
            <a:r>
              <a:rPr lang="en-US" altLang="en-US" sz="1800" dirty="0">
                <a:latin typeface="Arial" panose="020B0604020202020204" pitchFamily="34" charset="0"/>
              </a:rPr>
              <a:t>operation is linear because the output can be expressed as a linear function of the inputs</a:t>
            </a:r>
          </a:p>
          <a:p>
            <a:pPr algn="just" eaLnBrk="0" fontAlgn="base" hangingPunct="0">
              <a:lnSpc>
                <a:spcPct val="150000"/>
              </a:lnSpc>
              <a:spcBef>
                <a:spcPct val="0"/>
              </a:spcBef>
              <a:spcAft>
                <a:spcPct val="0"/>
              </a:spcAft>
            </a:pPr>
            <a:r>
              <a:rPr lang="en-US" altLang="en-US" sz="1800" dirty="0" smtClean="0">
                <a:latin typeface="Arial" panose="020B0604020202020204" pitchFamily="34" charset="0"/>
              </a:rPr>
              <a:t>In </a:t>
            </a:r>
            <a:r>
              <a:rPr lang="en-US" altLang="en-US" sz="1800" dirty="0">
                <a:latin typeface="Arial" panose="020B0604020202020204" pitchFamily="34" charset="0"/>
              </a:rPr>
              <a:t>non-linear filters, the output pixel is computed by applying a non-linear operation on the input pixels in the neighborhood</a:t>
            </a:r>
            <a:r>
              <a:rPr lang="en-US" altLang="en-US" sz="1800" dirty="0" smtClean="0">
                <a:latin typeface="Arial" panose="020B0604020202020204" pitchFamily="34" charset="0"/>
              </a:rPr>
              <a:t>.</a:t>
            </a:r>
          </a:p>
          <a:p>
            <a:pPr lvl="1" algn="just" eaLnBrk="0" fontAlgn="base" hangingPunct="0">
              <a:lnSpc>
                <a:spcPct val="150000"/>
              </a:lnSpc>
              <a:spcBef>
                <a:spcPct val="0"/>
              </a:spcBef>
              <a:spcAft>
                <a:spcPct val="0"/>
              </a:spcAft>
            </a:pPr>
            <a:r>
              <a:rPr lang="en-US" altLang="en-US" sz="1400" b="1" dirty="0" smtClean="0">
                <a:latin typeface="Arial" panose="020B0604020202020204" pitchFamily="34" charset="0"/>
              </a:rPr>
              <a:t>Instead </a:t>
            </a:r>
            <a:r>
              <a:rPr lang="en-US" altLang="en-US" sz="1400" b="1" dirty="0">
                <a:latin typeface="Arial" panose="020B0604020202020204" pitchFamily="34" charset="0"/>
              </a:rPr>
              <a:t>of just adding weighted pixel values, these filters might</a:t>
            </a:r>
            <a:r>
              <a:rPr lang="en-US" altLang="en-US" sz="1400" b="1" dirty="0" smtClean="0">
                <a:latin typeface="Arial" panose="020B0604020202020204" pitchFamily="34" charset="0"/>
              </a:rPr>
              <a:t>:</a:t>
            </a:r>
          </a:p>
          <a:p>
            <a:pPr lvl="1" algn="just" eaLnBrk="0" fontAlgn="base" hangingPunct="0">
              <a:lnSpc>
                <a:spcPct val="150000"/>
              </a:lnSpc>
              <a:spcBef>
                <a:spcPct val="0"/>
              </a:spcBef>
              <a:spcAft>
                <a:spcPct val="0"/>
              </a:spcAft>
            </a:pPr>
            <a:r>
              <a:rPr lang="en-US" altLang="en-US" sz="1400" b="1" dirty="0" smtClean="0">
                <a:latin typeface="Arial" panose="020B0604020202020204" pitchFamily="34" charset="0"/>
              </a:rPr>
              <a:t>Take </a:t>
            </a:r>
            <a:r>
              <a:rPr lang="en-US" altLang="en-US" sz="1400" b="1" dirty="0">
                <a:latin typeface="Arial" panose="020B0604020202020204" pitchFamily="34" charset="0"/>
              </a:rPr>
              <a:t>the median value (Median filter</a:t>
            </a:r>
            <a:r>
              <a:rPr lang="en-US" altLang="en-US" sz="1400" b="1" dirty="0" smtClean="0">
                <a:latin typeface="Arial" panose="020B0604020202020204" pitchFamily="34" charset="0"/>
              </a:rPr>
              <a:t>),</a:t>
            </a:r>
          </a:p>
          <a:p>
            <a:pPr lvl="1" algn="just" eaLnBrk="0" fontAlgn="base" hangingPunct="0">
              <a:lnSpc>
                <a:spcPct val="150000"/>
              </a:lnSpc>
              <a:spcBef>
                <a:spcPct val="0"/>
              </a:spcBef>
              <a:spcAft>
                <a:spcPct val="0"/>
              </a:spcAft>
            </a:pPr>
            <a:r>
              <a:rPr lang="en-US" altLang="en-US" sz="1400" b="1" dirty="0" smtClean="0">
                <a:latin typeface="Arial" panose="020B0604020202020204" pitchFamily="34" charset="0"/>
              </a:rPr>
              <a:t>Take </a:t>
            </a:r>
            <a:r>
              <a:rPr lang="en-US" altLang="en-US" sz="1400" b="1" dirty="0">
                <a:latin typeface="Arial" panose="020B0604020202020204" pitchFamily="34" charset="0"/>
              </a:rPr>
              <a:t>the maximum or minimum (Max filter, Min filter</a:t>
            </a:r>
            <a:r>
              <a:rPr lang="en-US" altLang="en-US" sz="1400" b="1" dirty="0" smtClean="0">
                <a:latin typeface="Arial" panose="020B0604020202020204" pitchFamily="34" charset="0"/>
              </a:rPr>
              <a:t>),</a:t>
            </a:r>
          </a:p>
          <a:p>
            <a:pPr lvl="1" algn="just" eaLnBrk="0" fontAlgn="base" hangingPunct="0">
              <a:lnSpc>
                <a:spcPct val="150000"/>
              </a:lnSpc>
              <a:spcBef>
                <a:spcPct val="0"/>
              </a:spcBef>
              <a:spcAft>
                <a:spcPct val="0"/>
              </a:spcAft>
            </a:pPr>
            <a:r>
              <a:rPr lang="en-US" altLang="en-US" sz="1400" b="1" dirty="0">
                <a:latin typeface="Arial" panose="020B0604020202020204" pitchFamily="34" charset="0"/>
              </a:rPr>
              <a:t>Apply </a:t>
            </a:r>
            <a:r>
              <a:rPr lang="en-US" altLang="en-US" sz="1400" b="1" dirty="0" err="1">
                <a:latin typeface="Arial" panose="020B0604020202020204" pitchFamily="34" charset="0"/>
              </a:rPr>
              <a:t>thresholding</a:t>
            </a:r>
            <a:r>
              <a:rPr lang="en-US" altLang="en-US" sz="1400" b="1" dirty="0">
                <a:latin typeface="Arial" panose="020B0604020202020204" pitchFamily="34" charset="0"/>
              </a:rPr>
              <a:t>,</a:t>
            </a:r>
          </a:p>
          <a:p>
            <a:pPr lvl="1" algn="just" eaLnBrk="0" fontAlgn="base" hangingPunct="0">
              <a:lnSpc>
                <a:spcPct val="150000"/>
              </a:lnSpc>
              <a:spcBef>
                <a:spcPct val="0"/>
              </a:spcBef>
              <a:spcAft>
                <a:spcPct val="0"/>
              </a:spcAft>
            </a:pPr>
            <a:r>
              <a:rPr lang="en-US" altLang="en-US" sz="1400" b="1" dirty="0">
                <a:latin typeface="Arial" panose="020B0604020202020204" pitchFamily="34" charset="0"/>
              </a:rPr>
              <a:t>Use order statistics,</a:t>
            </a:r>
          </a:p>
          <a:p>
            <a:pPr lvl="1" algn="just" eaLnBrk="0" fontAlgn="base" hangingPunct="0">
              <a:lnSpc>
                <a:spcPct val="150000"/>
              </a:lnSpc>
              <a:spcBef>
                <a:spcPct val="0"/>
              </a:spcBef>
              <a:spcAft>
                <a:spcPct val="0"/>
              </a:spcAft>
            </a:pPr>
            <a:r>
              <a:rPr lang="en-US" altLang="en-US" sz="1400" b="1" dirty="0">
                <a:latin typeface="Arial" panose="020B0604020202020204" pitchFamily="34" charset="0"/>
              </a:rPr>
              <a:t>Or other non-linear functions like edge-preserving smoothing (Bilateral filter).</a:t>
            </a:r>
          </a:p>
        </p:txBody>
      </p:sp>
    </p:spTree>
    <p:extLst>
      <p:ext uri="{BB962C8B-B14F-4D97-AF65-F5344CB8AC3E}">
        <p14:creationId xmlns:p14="http://schemas.microsoft.com/office/powerpoint/2010/main" val="7685547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Non Linear filtering (Median) </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68</a:t>
            </a:fld>
            <a:endParaRPr lang="en-US"/>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125015" y="1085317"/>
            <a:ext cx="1122878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50000"/>
              </a:lnSpc>
              <a:spcBef>
                <a:spcPct val="0"/>
              </a:spcBef>
              <a:spcAft>
                <a:spcPct val="0"/>
              </a:spcAft>
            </a:pPr>
            <a:r>
              <a:rPr lang="en-US" altLang="en-US" sz="1750" dirty="0">
                <a:latin typeface="Arial" panose="020B0604020202020204" pitchFamily="34" charset="0"/>
              </a:rPr>
              <a:t>A non-linear filter that replaces each pixel with the </a:t>
            </a:r>
            <a:r>
              <a:rPr lang="en-US" altLang="en-US" sz="1750" b="1" dirty="0">
                <a:latin typeface="Arial" panose="020B0604020202020204" pitchFamily="34" charset="0"/>
              </a:rPr>
              <a:t>median of its neighboring </a:t>
            </a:r>
            <a:r>
              <a:rPr lang="en-US" altLang="en-US" sz="1750" b="1" dirty="0" smtClean="0">
                <a:latin typeface="Arial" panose="020B0604020202020204" pitchFamily="34" charset="0"/>
              </a:rPr>
              <a:t>pixels</a:t>
            </a:r>
          </a:p>
          <a:p>
            <a:pPr algn="just" eaLnBrk="0" fontAlgn="base" hangingPunct="0">
              <a:lnSpc>
                <a:spcPct val="150000"/>
              </a:lnSpc>
              <a:spcBef>
                <a:spcPct val="0"/>
              </a:spcBef>
              <a:spcAft>
                <a:spcPct val="0"/>
              </a:spcAft>
            </a:pPr>
            <a:r>
              <a:rPr lang="en-US" altLang="en-US" sz="1750" dirty="0" smtClean="0">
                <a:latin typeface="Arial" panose="020B0604020202020204" pitchFamily="34" charset="0"/>
              </a:rPr>
              <a:t>Commonly </a:t>
            </a:r>
            <a:r>
              <a:rPr lang="en-US" altLang="en-US" sz="1750" dirty="0">
                <a:latin typeface="Arial" panose="020B0604020202020204" pitchFamily="34" charset="0"/>
              </a:rPr>
              <a:t>used to remove salt-and-pepper </a:t>
            </a:r>
            <a:r>
              <a:rPr lang="en-US" altLang="en-US" sz="1750" dirty="0" smtClean="0">
                <a:latin typeface="Arial" panose="020B0604020202020204" pitchFamily="34" charset="0"/>
              </a:rPr>
              <a:t>noise</a:t>
            </a:r>
          </a:p>
          <a:p>
            <a:pPr algn="just" eaLnBrk="0" fontAlgn="base" hangingPunct="0">
              <a:lnSpc>
                <a:spcPct val="150000"/>
              </a:lnSpc>
              <a:spcBef>
                <a:spcPct val="0"/>
              </a:spcBef>
              <a:spcAft>
                <a:spcPct val="0"/>
              </a:spcAft>
            </a:pPr>
            <a:r>
              <a:rPr lang="en-US" altLang="en-US" sz="1750" dirty="0" smtClean="0">
                <a:latin typeface="Arial" panose="020B0604020202020204" pitchFamily="34" charset="0"/>
              </a:rPr>
              <a:t>Preserves </a:t>
            </a:r>
            <a:r>
              <a:rPr lang="en-US" altLang="en-US" sz="1750" dirty="0">
                <a:latin typeface="Arial" panose="020B0604020202020204" pitchFamily="34" charset="0"/>
              </a:rPr>
              <a:t>edges better than average (mean) </a:t>
            </a:r>
            <a:r>
              <a:rPr lang="en-US" altLang="en-US" sz="1750" dirty="0" smtClean="0">
                <a:latin typeface="Arial" panose="020B0604020202020204" pitchFamily="34" charset="0"/>
              </a:rPr>
              <a:t>filtering</a:t>
            </a:r>
          </a:p>
          <a:p>
            <a:pPr algn="just" eaLnBrk="0" fontAlgn="base" hangingPunct="0">
              <a:lnSpc>
                <a:spcPct val="150000"/>
              </a:lnSpc>
              <a:spcBef>
                <a:spcPct val="0"/>
              </a:spcBef>
              <a:spcAft>
                <a:spcPct val="0"/>
              </a:spcAft>
            </a:pPr>
            <a:r>
              <a:rPr lang="en-US" altLang="en-US" sz="1750" dirty="0" smtClean="0">
                <a:latin typeface="Arial" panose="020B0604020202020204" pitchFamily="34" charset="0"/>
              </a:rPr>
              <a:t>It work for </a:t>
            </a:r>
            <a:r>
              <a:rPr lang="en-US" altLang="en-US" sz="1750" dirty="0">
                <a:latin typeface="Arial" panose="020B0604020202020204" pitchFamily="34" charset="0"/>
              </a:rPr>
              <a:t>each pixel</a:t>
            </a:r>
            <a:r>
              <a:rPr lang="en-US" altLang="en-US" sz="1750" dirty="0" smtClean="0">
                <a:latin typeface="Arial" panose="020B0604020202020204" pitchFamily="34" charset="0"/>
              </a:rPr>
              <a:t>:</a:t>
            </a:r>
          </a:p>
          <a:p>
            <a:pPr marL="800100" lvl="1" indent="-342900" algn="just" eaLnBrk="0" fontAlgn="base" hangingPunct="0">
              <a:lnSpc>
                <a:spcPct val="150000"/>
              </a:lnSpc>
              <a:spcBef>
                <a:spcPct val="0"/>
              </a:spcBef>
              <a:spcAft>
                <a:spcPct val="0"/>
              </a:spcAft>
              <a:buFont typeface="+mj-lt"/>
              <a:buAutoNum type="arabicPeriod"/>
            </a:pPr>
            <a:r>
              <a:rPr lang="en-US" altLang="en-US" sz="1300" b="1" dirty="0" smtClean="0">
                <a:latin typeface="Arial" panose="020B0604020202020204" pitchFamily="34" charset="0"/>
              </a:rPr>
              <a:t>Extract </a:t>
            </a:r>
            <a:r>
              <a:rPr lang="en-US" altLang="en-US" sz="1300" b="1" dirty="0">
                <a:latin typeface="Arial" panose="020B0604020202020204" pitchFamily="34" charset="0"/>
              </a:rPr>
              <a:t>the pixel’s neighborhood (e.g., 3x3 window</a:t>
            </a:r>
            <a:r>
              <a:rPr lang="en-US" altLang="en-US" sz="1300" b="1" dirty="0" smtClean="0">
                <a:latin typeface="Arial" panose="020B0604020202020204" pitchFamily="34" charset="0"/>
              </a:rPr>
              <a:t>)</a:t>
            </a:r>
          </a:p>
          <a:p>
            <a:pPr marL="800100" lvl="1" indent="-342900" algn="just" eaLnBrk="0" fontAlgn="base" hangingPunct="0">
              <a:lnSpc>
                <a:spcPct val="150000"/>
              </a:lnSpc>
              <a:spcBef>
                <a:spcPct val="0"/>
              </a:spcBef>
              <a:spcAft>
                <a:spcPct val="0"/>
              </a:spcAft>
              <a:buFont typeface="+mj-lt"/>
              <a:buAutoNum type="arabicPeriod"/>
            </a:pPr>
            <a:r>
              <a:rPr lang="en-US" altLang="en-US" sz="1300" b="1" dirty="0" smtClean="0">
                <a:latin typeface="Arial" panose="020B0604020202020204" pitchFamily="34" charset="0"/>
              </a:rPr>
              <a:t>Sort </a:t>
            </a:r>
            <a:r>
              <a:rPr lang="en-US" altLang="en-US" sz="1300" b="1" dirty="0">
                <a:latin typeface="Arial" panose="020B0604020202020204" pitchFamily="34" charset="0"/>
              </a:rPr>
              <a:t>the pixel values in the </a:t>
            </a:r>
            <a:r>
              <a:rPr lang="en-US" altLang="en-US" sz="1300" b="1" dirty="0" smtClean="0">
                <a:latin typeface="Arial" panose="020B0604020202020204" pitchFamily="34" charset="0"/>
              </a:rPr>
              <a:t>window</a:t>
            </a:r>
          </a:p>
          <a:p>
            <a:pPr marL="800100" lvl="1" indent="-342900" algn="just" eaLnBrk="0" fontAlgn="base" hangingPunct="0">
              <a:lnSpc>
                <a:spcPct val="150000"/>
              </a:lnSpc>
              <a:spcBef>
                <a:spcPct val="0"/>
              </a:spcBef>
              <a:spcAft>
                <a:spcPct val="0"/>
              </a:spcAft>
              <a:buFont typeface="+mj-lt"/>
              <a:buAutoNum type="arabicPeriod"/>
            </a:pPr>
            <a:r>
              <a:rPr lang="en-US" altLang="en-US" sz="1300" b="1" dirty="0" smtClean="0">
                <a:latin typeface="Arial" panose="020B0604020202020204" pitchFamily="34" charset="0"/>
              </a:rPr>
              <a:t>Replace </a:t>
            </a:r>
            <a:r>
              <a:rPr lang="en-US" altLang="en-US" sz="1300" b="1" dirty="0">
                <a:latin typeface="Arial" panose="020B0604020202020204" pitchFamily="34" charset="0"/>
              </a:rPr>
              <a:t>the center pixel with the median </a:t>
            </a:r>
            <a:r>
              <a:rPr lang="en-US" altLang="en-US" sz="1300" b="1" dirty="0" smtClean="0">
                <a:latin typeface="Arial" panose="020B0604020202020204" pitchFamily="34" charset="0"/>
              </a:rPr>
              <a:t>value</a:t>
            </a:r>
          </a:p>
          <a:p>
            <a:pPr marL="800100" lvl="1" indent="-342900" algn="just" eaLnBrk="0" fontAlgn="base" hangingPunct="0">
              <a:lnSpc>
                <a:spcPct val="150000"/>
              </a:lnSpc>
              <a:spcBef>
                <a:spcPct val="0"/>
              </a:spcBef>
              <a:spcAft>
                <a:spcPct val="0"/>
              </a:spcAft>
              <a:buFont typeface="+mj-lt"/>
              <a:buAutoNum type="arabicPeriod"/>
            </a:pPr>
            <a:r>
              <a:rPr lang="en-US" altLang="en-US" sz="1300" b="1" dirty="0" smtClean="0">
                <a:latin typeface="Arial" panose="020B0604020202020204" pitchFamily="34" charset="0"/>
              </a:rPr>
              <a:t>This </a:t>
            </a:r>
            <a:r>
              <a:rPr lang="en-US" altLang="en-US" sz="1300" b="1" dirty="0">
                <a:latin typeface="Arial" panose="020B0604020202020204" pitchFamily="34" charset="0"/>
              </a:rPr>
              <a:t>removes extreme values (noise) without blurring </a:t>
            </a:r>
            <a:r>
              <a:rPr lang="en-US" altLang="en-US" sz="1400" b="1" dirty="0">
                <a:latin typeface="Arial" panose="020B0604020202020204" pitchFamily="34" charset="0"/>
              </a:rPr>
              <a:t>edges</a:t>
            </a:r>
          </a:p>
        </p:txBody>
      </p:sp>
      <p:pic>
        <p:nvPicPr>
          <p:cNvPr id="3" name="Picture 2"/>
          <p:cNvPicPr>
            <a:picLocks noChangeAspect="1"/>
          </p:cNvPicPr>
          <p:nvPr/>
        </p:nvPicPr>
        <p:blipFill>
          <a:blip r:embed="rId2"/>
          <a:stretch>
            <a:fillRect/>
          </a:stretch>
        </p:blipFill>
        <p:spPr>
          <a:xfrm>
            <a:off x="4441582" y="4132305"/>
            <a:ext cx="7341127" cy="2725695"/>
          </a:xfrm>
          <a:prstGeom prst="rect">
            <a:avLst/>
          </a:prstGeom>
        </p:spPr>
      </p:pic>
    </p:spTree>
    <p:extLst>
      <p:ext uri="{BB962C8B-B14F-4D97-AF65-F5344CB8AC3E}">
        <p14:creationId xmlns:p14="http://schemas.microsoft.com/office/powerpoint/2010/main" val="7387611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Non Linear filtering (Canny) </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69</a:t>
            </a:fld>
            <a:endParaRPr lang="en-US"/>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191517" y="1287161"/>
            <a:ext cx="11228785" cy="4605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50000"/>
              </a:lnSpc>
              <a:spcBef>
                <a:spcPct val="0"/>
              </a:spcBef>
              <a:spcAft>
                <a:spcPct val="0"/>
              </a:spcAft>
            </a:pPr>
            <a:r>
              <a:rPr lang="en-US" altLang="en-US" sz="1750" dirty="0">
                <a:latin typeface="Arial" panose="020B0604020202020204" pitchFamily="34" charset="0"/>
              </a:rPr>
              <a:t>Developed by John F. Canny (1986</a:t>
            </a:r>
            <a:r>
              <a:rPr lang="en-US" altLang="en-US" sz="1750" dirty="0" smtClean="0">
                <a:latin typeface="Arial" panose="020B0604020202020204" pitchFamily="34" charset="0"/>
              </a:rPr>
              <a:t>)</a:t>
            </a:r>
          </a:p>
          <a:p>
            <a:pPr algn="just" eaLnBrk="0" fontAlgn="base" hangingPunct="0">
              <a:lnSpc>
                <a:spcPct val="150000"/>
              </a:lnSpc>
              <a:spcBef>
                <a:spcPct val="0"/>
              </a:spcBef>
              <a:spcAft>
                <a:spcPct val="0"/>
              </a:spcAft>
            </a:pPr>
            <a:r>
              <a:rPr lang="en-US" altLang="en-US" sz="1750" dirty="0" smtClean="0">
                <a:latin typeface="Arial" panose="020B0604020202020204" pitchFamily="34" charset="0"/>
              </a:rPr>
              <a:t>Known </a:t>
            </a:r>
            <a:r>
              <a:rPr lang="en-US" altLang="en-US" sz="1750" dirty="0">
                <a:latin typeface="Arial" panose="020B0604020202020204" pitchFamily="34" charset="0"/>
              </a:rPr>
              <a:t>for good detection, localization, and minimal </a:t>
            </a:r>
            <a:r>
              <a:rPr lang="en-US" altLang="en-US" sz="1750" dirty="0" smtClean="0">
                <a:latin typeface="Arial" panose="020B0604020202020204" pitchFamily="34" charset="0"/>
              </a:rPr>
              <a:t>response</a:t>
            </a:r>
          </a:p>
          <a:p>
            <a:pPr algn="just" eaLnBrk="0" fontAlgn="base" hangingPunct="0">
              <a:lnSpc>
                <a:spcPct val="150000"/>
              </a:lnSpc>
              <a:spcBef>
                <a:spcPct val="0"/>
              </a:spcBef>
              <a:spcAft>
                <a:spcPct val="0"/>
              </a:spcAft>
            </a:pPr>
            <a:r>
              <a:rPr lang="en-US" altLang="en-US" sz="1750" dirty="0" smtClean="0">
                <a:latin typeface="Arial" panose="020B0604020202020204" pitchFamily="34" charset="0"/>
              </a:rPr>
              <a:t>Robust </a:t>
            </a:r>
            <a:r>
              <a:rPr lang="en-US" altLang="en-US" sz="1750" dirty="0">
                <a:latin typeface="Arial" panose="020B0604020202020204" pitchFamily="34" charset="0"/>
              </a:rPr>
              <a:t>to noise and able to detect true </a:t>
            </a:r>
            <a:r>
              <a:rPr lang="en-US" altLang="en-US" sz="1750" dirty="0" smtClean="0">
                <a:latin typeface="Arial" panose="020B0604020202020204" pitchFamily="34" charset="0"/>
              </a:rPr>
              <a:t>edges</a:t>
            </a:r>
          </a:p>
          <a:p>
            <a:pPr algn="just" eaLnBrk="0" fontAlgn="base" hangingPunct="0">
              <a:lnSpc>
                <a:spcPct val="150000"/>
              </a:lnSpc>
              <a:spcBef>
                <a:spcPct val="0"/>
              </a:spcBef>
              <a:spcAft>
                <a:spcPct val="0"/>
              </a:spcAft>
            </a:pPr>
            <a:r>
              <a:rPr lang="en-US" altLang="en-US" sz="1750" b="1" dirty="0" smtClean="0">
                <a:latin typeface="Arial" panose="020B0604020202020204" pitchFamily="34" charset="0"/>
              </a:rPr>
              <a:t>Canny filter work in following way</a:t>
            </a:r>
            <a:r>
              <a:rPr lang="en-US" altLang="en-US" sz="1750" dirty="0" smtClean="0">
                <a:latin typeface="Arial" panose="020B0604020202020204" pitchFamily="34" charset="0"/>
              </a:rPr>
              <a:t>:</a:t>
            </a:r>
          </a:p>
          <a:p>
            <a:pPr marL="800100" lvl="1" indent="-342900" algn="just" eaLnBrk="0" fontAlgn="base" hangingPunct="0">
              <a:lnSpc>
                <a:spcPct val="150000"/>
              </a:lnSpc>
              <a:spcBef>
                <a:spcPct val="0"/>
              </a:spcBef>
              <a:spcAft>
                <a:spcPct val="0"/>
              </a:spcAft>
              <a:buFont typeface="+mj-lt"/>
              <a:buAutoNum type="arabicPeriod"/>
            </a:pPr>
            <a:r>
              <a:rPr lang="en-US" altLang="en-US" sz="1350" dirty="0">
                <a:latin typeface="Arial" panose="020B0604020202020204" pitchFamily="34" charset="0"/>
              </a:rPr>
              <a:t>Noise reduction with Gaussian </a:t>
            </a:r>
            <a:r>
              <a:rPr lang="en-US" altLang="en-US" sz="1350" dirty="0" smtClean="0">
                <a:latin typeface="Arial" panose="020B0604020202020204" pitchFamily="34" charset="0"/>
              </a:rPr>
              <a:t>filter</a:t>
            </a:r>
          </a:p>
          <a:p>
            <a:pPr marL="800100" lvl="1" indent="-342900" algn="just" eaLnBrk="0" fontAlgn="base" hangingPunct="0">
              <a:lnSpc>
                <a:spcPct val="150000"/>
              </a:lnSpc>
              <a:spcBef>
                <a:spcPct val="0"/>
              </a:spcBef>
              <a:spcAft>
                <a:spcPct val="0"/>
              </a:spcAft>
              <a:buFont typeface="+mj-lt"/>
              <a:buAutoNum type="arabicPeriod"/>
            </a:pPr>
            <a:r>
              <a:rPr lang="en-US" altLang="en-US" sz="1350" dirty="0" smtClean="0">
                <a:latin typeface="Arial" panose="020B0604020202020204" pitchFamily="34" charset="0"/>
              </a:rPr>
              <a:t>Gradient </a:t>
            </a:r>
            <a:r>
              <a:rPr lang="en-US" altLang="en-US" sz="1350" dirty="0">
                <a:latin typeface="Arial" panose="020B0604020202020204" pitchFamily="34" charset="0"/>
              </a:rPr>
              <a:t>calculation using </a:t>
            </a:r>
            <a:r>
              <a:rPr lang="en-US" altLang="en-US" sz="1350" dirty="0" err="1">
                <a:latin typeface="Arial" panose="020B0604020202020204" pitchFamily="34" charset="0"/>
              </a:rPr>
              <a:t>Sobel</a:t>
            </a:r>
            <a:r>
              <a:rPr lang="en-US" altLang="en-US" sz="1350" dirty="0">
                <a:latin typeface="Arial" panose="020B0604020202020204" pitchFamily="34" charset="0"/>
              </a:rPr>
              <a:t> </a:t>
            </a:r>
            <a:r>
              <a:rPr lang="en-US" altLang="en-US" sz="1350" dirty="0" smtClean="0">
                <a:latin typeface="Arial" panose="020B0604020202020204" pitchFamily="34" charset="0"/>
              </a:rPr>
              <a:t>operators</a:t>
            </a:r>
          </a:p>
          <a:p>
            <a:pPr marL="800100" lvl="1" indent="-342900" algn="just" eaLnBrk="0" fontAlgn="base" hangingPunct="0">
              <a:lnSpc>
                <a:spcPct val="150000"/>
              </a:lnSpc>
              <a:spcBef>
                <a:spcPct val="0"/>
              </a:spcBef>
              <a:spcAft>
                <a:spcPct val="0"/>
              </a:spcAft>
              <a:buFont typeface="+mj-lt"/>
              <a:buAutoNum type="arabicPeriod"/>
            </a:pPr>
            <a:r>
              <a:rPr lang="en-US" altLang="en-US" sz="1350" dirty="0" smtClean="0">
                <a:latin typeface="Arial" panose="020B0604020202020204" pitchFamily="34" charset="0"/>
              </a:rPr>
              <a:t>Non-maximum suppression</a:t>
            </a:r>
          </a:p>
          <a:p>
            <a:pPr marL="800100" lvl="1" indent="-342900" algn="just" eaLnBrk="0" fontAlgn="base" hangingPunct="0">
              <a:lnSpc>
                <a:spcPct val="150000"/>
              </a:lnSpc>
              <a:spcBef>
                <a:spcPct val="0"/>
              </a:spcBef>
              <a:spcAft>
                <a:spcPct val="0"/>
              </a:spcAft>
              <a:buFont typeface="+mj-lt"/>
              <a:buAutoNum type="arabicPeriod"/>
            </a:pPr>
            <a:r>
              <a:rPr lang="en-US" altLang="en-US" sz="1350" dirty="0" smtClean="0">
                <a:latin typeface="Arial" panose="020B0604020202020204" pitchFamily="34" charset="0"/>
              </a:rPr>
              <a:t>Double </a:t>
            </a:r>
            <a:r>
              <a:rPr lang="en-US" altLang="en-US" sz="1350" dirty="0" err="1" smtClean="0">
                <a:latin typeface="Arial" panose="020B0604020202020204" pitchFamily="34" charset="0"/>
              </a:rPr>
              <a:t>thresholding</a:t>
            </a:r>
            <a:endParaRPr lang="en-US" altLang="en-US" sz="1350" dirty="0" smtClean="0">
              <a:latin typeface="Arial" panose="020B0604020202020204" pitchFamily="34" charset="0"/>
            </a:endParaRPr>
          </a:p>
          <a:p>
            <a:pPr marL="800100" lvl="1" indent="-342900" algn="just" eaLnBrk="0" fontAlgn="base" hangingPunct="0">
              <a:lnSpc>
                <a:spcPct val="150000"/>
              </a:lnSpc>
              <a:spcBef>
                <a:spcPct val="0"/>
              </a:spcBef>
              <a:spcAft>
                <a:spcPct val="0"/>
              </a:spcAft>
              <a:buFont typeface="+mj-lt"/>
              <a:buAutoNum type="arabicPeriod"/>
            </a:pPr>
            <a:r>
              <a:rPr lang="en-US" altLang="en-US" sz="1350" dirty="0" smtClean="0">
                <a:latin typeface="Arial" panose="020B0604020202020204" pitchFamily="34" charset="0"/>
              </a:rPr>
              <a:t>Edge </a:t>
            </a:r>
            <a:r>
              <a:rPr lang="en-US" altLang="en-US" sz="1350" dirty="0">
                <a:latin typeface="Arial" panose="020B0604020202020204" pitchFamily="34" charset="0"/>
              </a:rPr>
              <a:t>tracking by </a:t>
            </a:r>
            <a:r>
              <a:rPr lang="en-US" altLang="en-US" sz="1350" dirty="0" smtClean="0">
                <a:latin typeface="Arial" panose="020B0604020202020204" pitchFamily="34" charset="0"/>
              </a:rPr>
              <a:t>hysteresis</a:t>
            </a:r>
          </a:p>
          <a:p>
            <a:pPr marL="342900" indent="-342900" algn="just" eaLnBrk="0" fontAlgn="base" hangingPunct="0">
              <a:lnSpc>
                <a:spcPct val="150000"/>
              </a:lnSpc>
              <a:spcBef>
                <a:spcPct val="0"/>
              </a:spcBef>
              <a:spcAft>
                <a:spcPct val="0"/>
              </a:spcAft>
              <a:buFont typeface="+mj-lt"/>
              <a:buAutoNum type="arabicPeriod"/>
            </a:pPr>
            <a:r>
              <a:rPr lang="en-US" altLang="en-US" sz="1750" b="1" dirty="0" smtClean="0">
                <a:latin typeface="Arial" panose="020B0604020202020204" pitchFamily="34" charset="0"/>
              </a:rPr>
              <a:t>Noise Reduction:</a:t>
            </a:r>
          </a:p>
          <a:p>
            <a:pPr marL="800100" lvl="1" indent="-342900" algn="just" eaLnBrk="0" fontAlgn="base" hangingPunct="0">
              <a:lnSpc>
                <a:spcPct val="150000"/>
              </a:lnSpc>
              <a:spcBef>
                <a:spcPct val="0"/>
              </a:spcBef>
              <a:spcAft>
                <a:spcPct val="0"/>
              </a:spcAft>
              <a:buFont typeface="+mj-lt"/>
              <a:buAutoNum type="arabicPeriod"/>
            </a:pPr>
            <a:r>
              <a:rPr lang="en-US" altLang="en-US" sz="1350" dirty="0" smtClean="0">
                <a:latin typeface="Arial" panose="020B0604020202020204" pitchFamily="34" charset="0"/>
              </a:rPr>
              <a:t>Apply </a:t>
            </a:r>
            <a:r>
              <a:rPr lang="en-US" altLang="en-US" sz="1350" dirty="0">
                <a:latin typeface="Arial" panose="020B0604020202020204" pitchFamily="34" charset="0"/>
              </a:rPr>
              <a:t>Gaussian blur to smooth the </a:t>
            </a:r>
            <a:r>
              <a:rPr lang="en-US" altLang="en-US" sz="1350" dirty="0" smtClean="0">
                <a:latin typeface="Arial" panose="020B0604020202020204" pitchFamily="34" charset="0"/>
              </a:rPr>
              <a:t>image</a:t>
            </a:r>
          </a:p>
          <a:p>
            <a:pPr marL="800100" lvl="1" indent="-342900" algn="just" eaLnBrk="0" fontAlgn="base" hangingPunct="0">
              <a:lnSpc>
                <a:spcPct val="150000"/>
              </a:lnSpc>
              <a:spcBef>
                <a:spcPct val="0"/>
              </a:spcBef>
              <a:spcAft>
                <a:spcPct val="0"/>
              </a:spcAft>
              <a:buFont typeface="+mj-lt"/>
              <a:buAutoNum type="arabicPeriod"/>
            </a:pPr>
            <a:r>
              <a:rPr lang="en-US" altLang="en-US" sz="1350" dirty="0" smtClean="0">
                <a:latin typeface="Arial" panose="020B0604020202020204" pitchFamily="34" charset="0"/>
              </a:rPr>
              <a:t>Reduces </a:t>
            </a:r>
            <a:r>
              <a:rPr lang="en-US" altLang="en-US" sz="1350" dirty="0">
                <a:latin typeface="Arial" panose="020B0604020202020204" pitchFamily="34" charset="0"/>
              </a:rPr>
              <a:t>noise that can cause false </a:t>
            </a:r>
            <a:r>
              <a:rPr lang="en-US" altLang="en-US" sz="1350" dirty="0" smtClean="0">
                <a:latin typeface="Arial" panose="020B0604020202020204" pitchFamily="34" charset="0"/>
              </a:rPr>
              <a:t>edges</a:t>
            </a:r>
          </a:p>
          <a:p>
            <a:pPr marL="800100" lvl="1" indent="-342900" algn="just" eaLnBrk="0" fontAlgn="base" hangingPunct="0">
              <a:lnSpc>
                <a:spcPct val="150000"/>
              </a:lnSpc>
              <a:spcBef>
                <a:spcPct val="0"/>
              </a:spcBef>
              <a:spcAft>
                <a:spcPct val="0"/>
              </a:spcAft>
              <a:buFont typeface="+mj-lt"/>
              <a:buAutoNum type="arabicPeriod"/>
            </a:pPr>
            <a:r>
              <a:rPr lang="en-US" altLang="en-US" sz="1350" dirty="0" smtClean="0">
                <a:latin typeface="Arial" panose="020B0604020202020204" pitchFamily="34" charset="0"/>
              </a:rPr>
              <a:t>Kernel </a:t>
            </a:r>
            <a:r>
              <a:rPr lang="en-US" altLang="en-US" sz="1350" dirty="0">
                <a:latin typeface="Arial" panose="020B0604020202020204" pitchFamily="34" charset="0"/>
              </a:rPr>
              <a:t>size and sigma control smoothing</a:t>
            </a:r>
            <a:endParaRPr lang="en-US" altLang="en-US" sz="1350" dirty="0" smtClean="0">
              <a:latin typeface="Arial" panose="020B0604020202020204" pitchFamily="34" charset="0"/>
            </a:endParaRPr>
          </a:p>
        </p:txBody>
      </p:sp>
    </p:spTree>
    <p:extLst>
      <p:ext uri="{BB962C8B-B14F-4D97-AF65-F5344CB8AC3E}">
        <p14:creationId xmlns:p14="http://schemas.microsoft.com/office/powerpoint/2010/main" val="36249303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18AC0D1-1655-81EE-C2E1-A6CBB35787B4}"/>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E97DD5D6-87B5-0828-5FD2-A4154151D008}"/>
              </a:ext>
            </a:extLst>
          </p:cNvPr>
          <p:cNvSpPr>
            <a:spLocks noGrp="1"/>
          </p:cNvSpPr>
          <p:nvPr>
            <p:ph type="title"/>
          </p:nvPr>
        </p:nvSpPr>
        <p:spPr/>
        <p:txBody>
          <a:bodyPr/>
          <a:lstStyle/>
          <a:p>
            <a:r>
              <a:rPr lang="en-US" dirty="0"/>
              <a:t>    Chromaticity or Chrominance</a:t>
            </a:r>
          </a:p>
        </p:txBody>
      </p:sp>
      <p:sp>
        <p:nvSpPr>
          <p:cNvPr id="5" name="Footer Placeholder 4">
            <a:extLst>
              <a:ext uri="{FF2B5EF4-FFF2-40B4-BE49-F238E27FC236}">
                <a16:creationId xmlns="" xmlns:a16="http://schemas.microsoft.com/office/drawing/2014/main" id="{FD11E0E9-709E-F17A-CDBF-6C4C307E854C}"/>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D8F66EDD-0F01-0760-65AD-18A4516EFA6E}"/>
              </a:ext>
            </a:extLst>
          </p:cNvPr>
          <p:cNvSpPr>
            <a:spLocks noGrp="1"/>
          </p:cNvSpPr>
          <p:nvPr>
            <p:ph type="sldNum" sz="quarter" idx="12"/>
          </p:nvPr>
        </p:nvSpPr>
        <p:spPr/>
        <p:txBody>
          <a:bodyPr/>
          <a:lstStyle/>
          <a:p>
            <a:fld id="{CC529A1F-6900-4D36-92AC-B7647C1D9DDB}" type="slidenum">
              <a:rPr lang="en-US" smtClean="0"/>
              <a:t>7</a:t>
            </a:fld>
            <a:endParaRPr lang="en-US"/>
          </a:p>
        </p:txBody>
      </p:sp>
      <p:sp>
        <p:nvSpPr>
          <p:cNvPr id="8" name="Rectangle 1">
            <a:extLst>
              <a:ext uri="{FF2B5EF4-FFF2-40B4-BE49-F238E27FC236}">
                <a16:creationId xmlns="" xmlns:a16="http://schemas.microsoft.com/office/drawing/2014/main" id="{A89BF963-B3CA-2979-8954-9CB383BD0617}"/>
              </a:ext>
            </a:extLst>
          </p:cNvPr>
          <p:cNvSpPr>
            <a:spLocks noGrp="1" noChangeArrowheads="1"/>
          </p:cNvSpPr>
          <p:nvPr>
            <p:ph idx="1"/>
          </p:nvPr>
        </p:nvSpPr>
        <p:spPr bwMode="auto">
          <a:xfrm>
            <a:off x="0" y="1120470"/>
            <a:ext cx="12192000"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Why Chromaticity matter:</a:t>
            </a:r>
          </a:p>
          <a:p>
            <a:pPr lvl="1" eaLnBrk="0" fontAlgn="base" hangingPunct="0">
              <a:lnSpc>
                <a:spcPct val="15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Lighting Independence</a:t>
            </a:r>
            <a:r>
              <a:rPr kumimoji="0" lang="en-US" altLang="en-US" sz="2000" b="0" i="0" u="none" strike="noStrike" cap="none" normalizeH="0" baseline="0" dirty="0">
                <a:ln>
                  <a:noFill/>
                </a:ln>
                <a:solidFill>
                  <a:schemeClr val="tx1"/>
                </a:solidFill>
                <a:effectLst/>
                <a:latin typeface="Arial" panose="020B0604020202020204" pitchFamily="34" charset="0"/>
              </a:rPr>
              <a:t>: Helps in identifying colors regardless of lighting conditions.</a:t>
            </a:r>
          </a:p>
          <a:p>
            <a:pPr lvl="1" eaLnBrk="0" fontAlgn="base" hangingPunct="0">
              <a:lnSpc>
                <a:spcPct val="15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Image Compression</a:t>
            </a:r>
            <a:r>
              <a:rPr kumimoji="0" lang="en-US" altLang="en-US" sz="2000" b="0" i="0" u="none" strike="noStrike" cap="none" normalizeH="0" baseline="0" dirty="0">
                <a:ln>
                  <a:noFill/>
                </a:ln>
                <a:solidFill>
                  <a:schemeClr val="tx1"/>
                </a:solidFill>
                <a:effectLst/>
                <a:latin typeface="Arial" panose="020B0604020202020204" pitchFamily="34" charset="0"/>
              </a:rPr>
              <a:t>: JPEG and video formats often reduce chromaticity resolution more than luminance, because </a:t>
            </a:r>
            <a:r>
              <a:rPr kumimoji="0" lang="en-US" altLang="en-US" sz="2000" b="1" i="0" u="none" strike="noStrike" cap="none" normalizeH="0" baseline="0" dirty="0" smtClean="0">
                <a:ln>
                  <a:noFill/>
                </a:ln>
                <a:solidFill>
                  <a:schemeClr val="tx1"/>
                </a:solidFill>
                <a:effectLst/>
                <a:latin typeface="Arial" panose="020B0604020202020204" pitchFamily="34" charset="0"/>
              </a:rPr>
              <a:t>human </a:t>
            </a:r>
            <a:r>
              <a:rPr kumimoji="0" lang="en-US" altLang="en-US" sz="2000" b="1" i="0" u="none" strike="noStrike" cap="none" normalizeH="0" baseline="0" dirty="0">
                <a:ln>
                  <a:noFill/>
                </a:ln>
                <a:solidFill>
                  <a:schemeClr val="tx1"/>
                </a:solidFill>
                <a:effectLst/>
                <a:latin typeface="Arial" panose="020B0604020202020204" pitchFamily="34" charset="0"/>
              </a:rPr>
              <a:t>eye is less sensitive to color changes than to brightness changes</a:t>
            </a:r>
            <a:r>
              <a:rPr kumimoji="0" lang="en-US" altLang="en-US" sz="2000" b="0" i="0" u="none" strike="noStrike" cap="none" normalizeH="0" baseline="0" dirty="0">
                <a:ln>
                  <a:noFill/>
                </a:ln>
                <a:solidFill>
                  <a:schemeClr val="tx1"/>
                </a:solidFill>
                <a:effectLst/>
                <a:latin typeface="Arial" panose="020B0604020202020204" pitchFamily="34" charset="0"/>
              </a:rPr>
              <a:t>.</a:t>
            </a:r>
          </a:p>
          <a:p>
            <a:pPr lvl="1" eaLnBrk="0" fontAlgn="base" hangingPunct="0">
              <a:lnSpc>
                <a:spcPct val="15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Color-Based Segmentation</a:t>
            </a:r>
            <a:r>
              <a:rPr kumimoji="0" lang="en-US" altLang="en-US" sz="2000" b="0" i="0" u="none" strike="noStrike" cap="none" normalizeH="0" baseline="0" dirty="0">
                <a:ln>
                  <a:noFill/>
                </a:ln>
                <a:solidFill>
                  <a:schemeClr val="tx1"/>
                </a:solidFill>
                <a:effectLst/>
                <a:latin typeface="Arial" panose="020B0604020202020204" pitchFamily="34" charset="0"/>
              </a:rPr>
              <a:t>: Chromaticity helps isolate colors more effectively, without brightness affecting detection</a:t>
            </a:r>
            <a:r>
              <a:rPr kumimoji="0" lang="en-US" altLang="en-US" sz="1200" b="0" i="0" u="none" strike="noStrike" cap="none" normalizeH="0" baseline="0" dirty="0">
                <a:ln>
                  <a:noFill/>
                </a:ln>
                <a:solidFill>
                  <a:schemeClr val="tx1"/>
                </a:solidFill>
                <a:effectLst/>
                <a:latin typeface="Arial" panose="020B0604020202020204" pitchFamily="34" charset="0"/>
              </a:rPr>
              <a:t>.</a:t>
            </a:r>
          </a:p>
        </p:txBody>
      </p:sp>
      <p:graphicFrame>
        <p:nvGraphicFramePr>
          <p:cNvPr id="3" name="Table 2">
            <a:extLst>
              <a:ext uri="{FF2B5EF4-FFF2-40B4-BE49-F238E27FC236}">
                <a16:creationId xmlns="" xmlns:a16="http://schemas.microsoft.com/office/drawing/2014/main" id="{3C1B07AF-98E2-787D-8054-4A788BFA1139}"/>
              </a:ext>
            </a:extLst>
          </p:cNvPr>
          <p:cNvGraphicFramePr>
            <a:graphicFrameLocks noGrp="1"/>
          </p:cNvGraphicFramePr>
          <p:nvPr>
            <p:extLst>
              <p:ext uri="{D42A27DB-BD31-4B8C-83A1-F6EECF244321}">
                <p14:modId xmlns:p14="http://schemas.microsoft.com/office/powerpoint/2010/main" val="1290256456"/>
              </p:ext>
            </p:extLst>
          </p:nvPr>
        </p:nvGraphicFramePr>
        <p:xfrm>
          <a:off x="1960223" y="4161790"/>
          <a:ext cx="8271552" cy="2194560"/>
        </p:xfrm>
        <a:graphic>
          <a:graphicData uri="http://schemas.openxmlformats.org/drawingml/2006/table">
            <a:tbl>
              <a:tblPr>
                <a:tableStyleId>{74C1A8A3-306A-4EB7-A6B1-4F7E0EB9C5D6}</a:tableStyleId>
              </a:tblPr>
              <a:tblGrid>
                <a:gridCol w="2757184">
                  <a:extLst>
                    <a:ext uri="{9D8B030D-6E8A-4147-A177-3AD203B41FA5}">
                      <a16:colId xmlns="" xmlns:a16="http://schemas.microsoft.com/office/drawing/2014/main" val="1735297169"/>
                    </a:ext>
                  </a:extLst>
                </a:gridCol>
                <a:gridCol w="2757184">
                  <a:extLst>
                    <a:ext uri="{9D8B030D-6E8A-4147-A177-3AD203B41FA5}">
                      <a16:colId xmlns="" xmlns:a16="http://schemas.microsoft.com/office/drawing/2014/main" val="1759163662"/>
                    </a:ext>
                  </a:extLst>
                </a:gridCol>
                <a:gridCol w="2757184">
                  <a:extLst>
                    <a:ext uri="{9D8B030D-6E8A-4147-A177-3AD203B41FA5}">
                      <a16:colId xmlns="" xmlns:a16="http://schemas.microsoft.com/office/drawing/2014/main" val="808400741"/>
                    </a:ext>
                  </a:extLst>
                </a:gridCol>
              </a:tblGrid>
              <a:tr h="305232">
                <a:tc>
                  <a:txBody>
                    <a:bodyPr/>
                    <a:lstStyle/>
                    <a:p>
                      <a:r>
                        <a:rPr lang="en-US" b="1"/>
                        <a:t>Color Space</a:t>
                      </a:r>
                    </a:p>
                  </a:txBody>
                  <a:tcPr anchor="ctr"/>
                </a:tc>
                <a:tc>
                  <a:txBody>
                    <a:bodyPr/>
                    <a:lstStyle/>
                    <a:p>
                      <a:r>
                        <a:rPr lang="en-US" b="1"/>
                        <a:t>Chromaticity Components</a:t>
                      </a:r>
                    </a:p>
                  </a:txBody>
                  <a:tcPr anchor="ctr"/>
                </a:tc>
                <a:tc>
                  <a:txBody>
                    <a:bodyPr/>
                    <a:lstStyle/>
                    <a:p>
                      <a:r>
                        <a:rPr lang="en-US" b="1" dirty="0"/>
                        <a:t>Luminance Component</a:t>
                      </a:r>
                    </a:p>
                  </a:txBody>
                  <a:tcPr anchor="ctr"/>
                </a:tc>
                <a:extLst>
                  <a:ext uri="{0D108BD9-81ED-4DB2-BD59-A6C34878D82A}">
                    <a16:rowId xmlns="" xmlns:a16="http://schemas.microsoft.com/office/drawing/2014/main" val="2246375713"/>
                  </a:ext>
                </a:extLst>
              </a:tr>
              <a:tr h="305232">
                <a:tc>
                  <a:txBody>
                    <a:bodyPr/>
                    <a:lstStyle/>
                    <a:p>
                      <a:r>
                        <a:rPr lang="en-US" b="1" dirty="0">
                          <a:solidFill>
                            <a:srgbClr val="00B050"/>
                          </a:solidFill>
                        </a:rPr>
                        <a:t>RGB</a:t>
                      </a:r>
                    </a:p>
                  </a:txBody>
                  <a:tcPr anchor="ctr"/>
                </a:tc>
                <a:tc>
                  <a:txBody>
                    <a:bodyPr/>
                    <a:lstStyle/>
                    <a:p>
                      <a:r>
                        <a:rPr lang="en-US" dirty="0"/>
                        <a:t>Cannot separate easily</a:t>
                      </a:r>
                    </a:p>
                  </a:txBody>
                  <a:tcPr anchor="ctr"/>
                </a:tc>
                <a:tc>
                  <a:txBody>
                    <a:bodyPr/>
                    <a:lstStyle/>
                    <a:p>
                      <a:r>
                        <a:rPr lang="en-US" dirty="0"/>
                        <a:t>Not separated</a:t>
                      </a:r>
                    </a:p>
                  </a:txBody>
                  <a:tcPr anchor="ctr"/>
                </a:tc>
                <a:extLst>
                  <a:ext uri="{0D108BD9-81ED-4DB2-BD59-A6C34878D82A}">
                    <a16:rowId xmlns="" xmlns:a16="http://schemas.microsoft.com/office/drawing/2014/main" val="322492386"/>
                  </a:ext>
                </a:extLst>
              </a:tr>
              <a:tr h="305232">
                <a:tc>
                  <a:txBody>
                    <a:bodyPr/>
                    <a:lstStyle/>
                    <a:p>
                      <a:r>
                        <a:rPr lang="en-US" b="1">
                          <a:solidFill>
                            <a:srgbClr val="00B050"/>
                          </a:solidFill>
                        </a:rPr>
                        <a:t>HSV</a:t>
                      </a:r>
                    </a:p>
                  </a:txBody>
                  <a:tcPr anchor="ctr"/>
                </a:tc>
                <a:tc>
                  <a:txBody>
                    <a:bodyPr/>
                    <a:lstStyle/>
                    <a:p>
                      <a:r>
                        <a:rPr lang="en-US"/>
                        <a:t>H (Hue), S (Saturation)</a:t>
                      </a:r>
                    </a:p>
                  </a:txBody>
                  <a:tcPr anchor="ctr"/>
                </a:tc>
                <a:tc>
                  <a:txBody>
                    <a:bodyPr/>
                    <a:lstStyle/>
                    <a:p>
                      <a:r>
                        <a:rPr lang="en-US"/>
                        <a:t>V (Value)</a:t>
                      </a:r>
                    </a:p>
                  </a:txBody>
                  <a:tcPr anchor="ctr"/>
                </a:tc>
                <a:extLst>
                  <a:ext uri="{0D108BD9-81ED-4DB2-BD59-A6C34878D82A}">
                    <a16:rowId xmlns="" xmlns:a16="http://schemas.microsoft.com/office/drawing/2014/main" val="2691108581"/>
                  </a:ext>
                </a:extLst>
              </a:tr>
              <a:tr h="305232">
                <a:tc>
                  <a:txBody>
                    <a:bodyPr/>
                    <a:lstStyle/>
                    <a:p>
                      <a:r>
                        <a:rPr lang="en-US" b="1">
                          <a:solidFill>
                            <a:srgbClr val="00B050"/>
                          </a:solidFill>
                        </a:rPr>
                        <a:t>HSL</a:t>
                      </a:r>
                    </a:p>
                  </a:txBody>
                  <a:tcPr anchor="ctr"/>
                </a:tc>
                <a:tc>
                  <a:txBody>
                    <a:bodyPr/>
                    <a:lstStyle/>
                    <a:p>
                      <a:r>
                        <a:rPr lang="en-US"/>
                        <a:t>H (Hue), S (Saturation)</a:t>
                      </a:r>
                    </a:p>
                  </a:txBody>
                  <a:tcPr anchor="ctr"/>
                </a:tc>
                <a:tc>
                  <a:txBody>
                    <a:bodyPr/>
                    <a:lstStyle/>
                    <a:p>
                      <a:r>
                        <a:rPr lang="en-US"/>
                        <a:t>L (Lightness)</a:t>
                      </a:r>
                    </a:p>
                  </a:txBody>
                  <a:tcPr anchor="ctr"/>
                </a:tc>
                <a:extLst>
                  <a:ext uri="{0D108BD9-81ED-4DB2-BD59-A6C34878D82A}">
                    <a16:rowId xmlns="" xmlns:a16="http://schemas.microsoft.com/office/drawing/2014/main" val="4015784030"/>
                  </a:ext>
                </a:extLst>
              </a:tr>
              <a:tr h="305232">
                <a:tc>
                  <a:txBody>
                    <a:bodyPr/>
                    <a:lstStyle/>
                    <a:p>
                      <a:r>
                        <a:rPr lang="en-US" b="1" dirty="0" err="1">
                          <a:solidFill>
                            <a:srgbClr val="00B050"/>
                          </a:solidFill>
                        </a:rPr>
                        <a:t>YCbCr</a:t>
                      </a:r>
                      <a:endParaRPr lang="en-US" b="1" dirty="0">
                        <a:solidFill>
                          <a:srgbClr val="00B050"/>
                        </a:solidFill>
                      </a:endParaRPr>
                    </a:p>
                  </a:txBody>
                  <a:tcPr anchor="ctr"/>
                </a:tc>
                <a:tc>
                  <a:txBody>
                    <a:bodyPr/>
                    <a:lstStyle/>
                    <a:p>
                      <a:r>
                        <a:rPr lang="en-US"/>
                        <a:t>Cb, Cr (Chrominance)</a:t>
                      </a:r>
                    </a:p>
                  </a:txBody>
                  <a:tcPr anchor="ctr"/>
                </a:tc>
                <a:tc>
                  <a:txBody>
                    <a:bodyPr/>
                    <a:lstStyle/>
                    <a:p>
                      <a:r>
                        <a:rPr lang="en-US"/>
                        <a:t>Y (Luminance)</a:t>
                      </a:r>
                    </a:p>
                  </a:txBody>
                  <a:tcPr anchor="ctr"/>
                </a:tc>
                <a:extLst>
                  <a:ext uri="{0D108BD9-81ED-4DB2-BD59-A6C34878D82A}">
                    <a16:rowId xmlns="" xmlns:a16="http://schemas.microsoft.com/office/drawing/2014/main" val="727837640"/>
                  </a:ext>
                </a:extLst>
              </a:tr>
              <a:tr h="305232">
                <a:tc>
                  <a:txBody>
                    <a:bodyPr/>
                    <a:lstStyle/>
                    <a:p>
                      <a:r>
                        <a:rPr lang="en-US" b="1" dirty="0">
                          <a:solidFill>
                            <a:srgbClr val="00B050"/>
                          </a:solidFill>
                        </a:rPr>
                        <a:t>Lab</a:t>
                      </a:r>
                    </a:p>
                  </a:txBody>
                  <a:tcPr anchor="ctr"/>
                </a:tc>
                <a:tc>
                  <a:txBody>
                    <a:bodyPr/>
                    <a:lstStyle/>
                    <a:p>
                      <a:r>
                        <a:rPr lang="en-US"/>
                        <a:t>a, b (Chromaticity)</a:t>
                      </a:r>
                    </a:p>
                  </a:txBody>
                  <a:tcPr anchor="ctr"/>
                </a:tc>
                <a:tc>
                  <a:txBody>
                    <a:bodyPr/>
                    <a:lstStyle/>
                    <a:p>
                      <a:r>
                        <a:rPr lang="en-US" dirty="0"/>
                        <a:t>L (Lightness)</a:t>
                      </a:r>
                    </a:p>
                  </a:txBody>
                  <a:tcPr anchor="ctr"/>
                </a:tc>
                <a:extLst>
                  <a:ext uri="{0D108BD9-81ED-4DB2-BD59-A6C34878D82A}">
                    <a16:rowId xmlns="" xmlns:a16="http://schemas.microsoft.com/office/drawing/2014/main" val="2944783888"/>
                  </a:ext>
                </a:extLst>
              </a:tr>
            </a:tbl>
          </a:graphicData>
        </a:graphic>
      </p:graphicFrame>
    </p:spTree>
    <p:extLst>
      <p:ext uri="{BB962C8B-B14F-4D97-AF65-F5344CB8AC3E}">
        <p14:creationId xmlns:p14="http://schemas.microsoft.com/office/powerpoint/2010/main" val="30721395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18413" y="4257242"/>
            <a:ext cx="5134692" cy="666843"/>
          </a:xfrm>
          <a:prstGeom prst="rect">
            <a:avLst/>
          </a:prstGeom>
        </p:spPr>
      </p:pic>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Non Linear filtering (Canny) </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70</a:t>
            </a:fld>
            <a:endParaRPr lang="en-US"/>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191517" y="1714480"/>
            <a:ext cx="10921959" cy="401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eaLnBrk="0" fontAlgn="base" hangingPunct="0">
              <a:lnSpc>
                <a:spcPct val="150000"/>
              </a:lnSpc>
              <a:spcBef>
                <a:spcPct val="0"/>
              </a:spcBef>
              <a:spcAft>
                <a:spcPct val="0"/>
              </a:spcAft>
              <a:buFont typeface="+mj-lt"/>
              <a:buAutoNum type="arabicPeriod"/>
            </a:pPr>
            <a:r>
              <a:rPr lang="en-US" altLang="en-US" sz="1750" b="1" dirty="0" smtClean="0">
                <a:latin typeface="Arial" panose="020B0604020202020204" pitchFamily="34" charset="0"/>
              </a:rPr>
              <a:t>Noise Reduction:</a:t>
            </a:r>
          </a:p>
          <a:p>
            <a:pPr marL="800100" lvl="1" indent="-342900" algn="just" eaLnBrk="0" fontAlgn="base" hangingPunct="0">
              <a:lnSpc>
                <a:spcPct val="150000"/>
              </a:lnSpc>
              <a:spcBef>
                <a:spcPct val="0"/>
              </a:spcBef>
              <a:spcAft>
                <a:spcPct val="0"/>
              </a:spcAft>
              <a:buFont typeface="+mj-lt"/>
              <a:buAutoNum type="arabicPeriod"/>
            </a:pPr>
            <a:r>
              <a:rPr lang="en-US" altLang="en-US" sz="1350" dirty="0" smtClean="0">
                <a:latin typeface="Arial" panose="020B0604020202020204" pitchFamily="34" charset="0"/>
              </a:rPr>
              <a:t>Apply </a:t>
            </a:r>
            <a:r>
              <a:rPr lang="en-US" altLang="en-US" sz="1350" dirty="0">
                <a:latin typeface="Arial" panose="020B0604020202020204" pitchFamily="34" charset="0"/>
              </a:rPr>
              <a:t>Gaussian blur to smooth the </a:t>
            </a:r>
            <a:r>
              <a:rPr lang="en-US" altLang="en-US" sz="1350" dirty="0" smtClean="0">
                <a:latin typeface="Arial" panose="020B0604020202020204" pitchFamily="34" charset="0"/>
              </a:rPr>
              <a:t>image</a:t>
            </a:r>
          </a:p>
          <a:p>
            <a:pPr marL="800100" lvl="1" indent="-342900" algn="just" eaLnBrk="0" fontAlgn="base" hangingPunct="0">
              <a:lnSpc>
                <a:spcPct val="150000"/>
              </a:lnSpc>
              <a:spcBef>
                <a:spcPct val="0"/>
              </a:spcBef>
              <a:spcAft>
                <a:spcPct val="0"/>
              </a:spcAft>
              <a:buFont typeface="+mj-lt"/>
              <a:buAutoNum type="arabicPeriod"/>
            </a:pPr>
            <a:r>
              <a:rPr lang="en-US" altLang="en-US" sz="1350" dirty="0" smtClean="0">
                <a:latin typeface="Arial" panose="020B0604020202020204" pitchFamily="34" charset="0"/>
              </a:rPr>
              <a:t>Reduces </a:t>
            </a:r>
            <a:r>
              <a:rPr lang="en-US" altLang="en-US" sz="1350" dirty="0">
                <a:latin typeface="Arial" panose="020B0604020202020204" pitchFamily="34" charset="0"/>
              </a:rPr>
              <a:t>noise that can cause false </a:t>
            </a:r>
            <a:r>
              <a:rPr lang="en-US" altLang="en-US" sz="1350" dirty="0" smtClean="0">
                <a:latin typeface="Arial" panose="020B0604020202020204" pitchFamily="34" charset="0"/>
              </a:rPr>
              <a:t>edges</a:t>
            </a:r>
          </a:p>
          <a:p>
            <a:pPr marL="800100" lvl="1" indent="-342900" algn="just" eaLnBrk="0" fontAlgn="base" hangingPunct="0">
              <a:lnSpc>
                <a:spcPct val="150000"/>
              </a:lnSpc>
              <a:spcBef>
                <a:spcPct val="0"/>
              </a:spcBef>
              <a:spcAft>
                <a:spcPct val="0"/>
              </a:spcAft>
              <a:buFont typeface="+mj-lt"/>
              <a:buAutoNum type="arabicPeriod"/>
            </a:pPr>
            <a:r>
              <a:rPr lang="en-US" altLang="en-US" sz="1350" dirty="0" smtClean="0">
                <a:latin typeface="Arial" panose="020B0604020202020204" pitchFamily="34" charset="0"/>
              </a:rPr>
              <a:t>Kernel </a:t>
            </a:r>
            <a:r>
              <a:rPr lang="en-US" altLang="en-US" sz="1350" dirty="0">
                <a:latin typeface="Arial" panose="020B0604020202020204" pitchFamily="34" charset="0"/>
              </a:rPr>
              <a:t>size and sigma control </a:t>
            </a:r>
            <a:r>
              <a:rPr lang="en-US" altLang="en-US" sz="1350" dirty="0" smtClean="0">
                <a:latin typeface="Arial" panose="020B0604020202020204" pitchFamily="34" charset="0"/>
              </a:rPr>
              <a:t>smoothing</a:t>
            </a:r>
          </a:p>
          <a:p>
            <a:pPr marL="342900" indent="-342900" algn="just" eaLnBrk="0" fontAlgn="base" hangingPunct="0">
              <a:lnSpc>
                <a:spcPct val="150000"/>
              </a:lnSpc>
              <a:spcBef>
                <a:spcPct val="0"/>
              </a:spcBef>
              <a:spcAft>
                <a:spcPct val="0"/>
              </a:spcAft>
              <a:buFont typeface="+mj-lt"/>
              <a:buAutoNum type="arabicPeriod"/>
            </a:pPr>
            <a:r>
              <a:rPr lang="en-US" altLang="en-US" sz="1750" b="1" dirty="0" smtClean="0">
                <a:latin typeface="Arial" panose="020B0604020202020204" pitchFamily="34" charset="0"/>
              </a:rPr>
              <a:t>Gradient Calculation:</a:t>
            </a:r>
          </a:p>
          <a:p>
            <a:pPr marL="800100" lvl="1" indent="-342900" algn="just" eaLnBrk="0" fontAlgn="base" hangingPunct="0">
              <a:lnSpc>
                <a:spcPct val="150000"/>
              </a:lnSpc>
              <a:spcBef>
                <a:spcPct val="0"/>
              </a:spcBef>
              <a:spcAft>
                <a:spcPct val="0"/>
              </a:spcAft>
              <a:buFont typeface="+mj-lt"/>
              <a:buAutoNum type="arabicPeriod"/>
            </a:pPr>
            <a:r>
              <a:rPr lang="en-US" altLang="en-US" sz="1350" dirty="0">
                <a:latin typeface="Arial" panose="020B0604020202020204" pitchFamily="34" charset="0"/>
              </a:rPr>
              <a:t>Smoothened image is then filtered with a </a:t>
            </a:r>
            <a:r>
              <a:rPr lang="en-US" altLang="en-US" sz="1350" dirty="0" err="1">
                <a:latin typeface="Arial" panose="020B0604020202020204" pitchFamily="34" charset="0"/>
              </a:rPr>
              <a:t>Sobel</a:t>
            </a:r>
            <a:r>
              <a:rPr lang="en-US" altLang="en-US" sz="1350" dirty="0">
                <a:latin typeface="Arial" panose="020B0604020202020204" pitchFamily="34" charset="0"/>
              </a:rPr>
              <a:t> kernel in both horizontal and vertical direction to get first derivative in horizontal direction </a:t>
            </a:r>
            <a:r>
              <a:rPr lang="en-US" altLang="en-US" sz="1350" dirty="0" smtClean="0">
                <a:latin typeface="Arial" panose="020B0604020202020204" pitchFamily="34" charset="0"/>
              </a:rPr>
              <a:t>(</a:t>
            </a:r>
            <a:r>
              <a:rPr lang="en-US" altLang="en-US" sz="1350" dirty="0" err="1" smtClean="0">
                <a:latin typeface="Arial" panose="020B0604020202020204" pitchFamily="34" charset="0"/>
              </a:rPr>
              <a:t>Gx</a:t>
            </a:r>
            <a:r>
              <a:rPr lang="en-US" altLang="en-US" sz="1350" dirty="0" smtClean="0">
                <a:latin typeface="Arial" panose="020B0604020202020204" pitchFamily="34" charset="0"/>
              </a:rPr>
              <a:t>) </a:t>
            </a:r>
            <a:r>
              <a:rPr lang="en-US" altLang="en-US" sz="1350" dirty="0">
                <a:latin typeface="Arial" panose="020B0604020202020204" pitchFamily="34" charset="0"/>
              </a:rPr>
              <a:t>and vertical direction </a:t>
            </a:r>
            <a:r>
              <a:rPr lang="en-US" altLang="en-US" sz="1350" dirty="0" smtClean="0">
                <a:latin typeface="Arial" panose="020B0604020202020204" pitchFamily="34" charset="0"/>
              </a:rPr>
              <a:t>(</a:t>
            </a:r>
            <a:r>
              <a:rPr lang="en-US" altLang="en-US" sz="1350" dirty="0" err="1" smtClean="0">
                <a:latin typeface="Arial" panose="020B0604020202020204" pitchFamily="34" charset="0"/>
              </a:rPr>
              <a:t>Gy</a:t>
            </a:r>
            <a:r>
              <a:rPr lang="en-US" altLang="en-US" sz="1350" dirty="0" smtClean="0">
                <a:latin typeface="Arial" panose="020B0604020202020204" pitchFamily="34" charset="0"/>
              </a:rPr>
              <a:t>). </a:t>
            </a:r>
            <a:r>
              <a:rPr lang="en-US" altLang="en-US" sz="1350" dirty="0">
                <a:latin typeface="Arial" panose="020B0604020202020204" pitchFamily="34" charset="0"/>
              </a:rPr>
              <a:t>From these two images, we can find edge gradient and direction for each pixel as follows</a:t>
            </a:r>
            <a:r>
              <a:rPr lang="en-US" altLang="en-US" sz="1350" dirty="0" smtClean="0">
                <a:latin typeface="Arial" panose="020B0604020202020204" pitchFamily="34" charset="0"/>
              </a:rPr>
              <a:t>:</a:t>
            </a:r>
          </a:p>
          <a:p>
            <a:pPr marL="800100" lvl="1" indent="-342900" algn="just" eaLnBrk="0" fontAlgn="base" hangingPunct="0">
              <a:lnSpc>
                <a:spcPct val="150000"/>
              </a:lnSpc>
              <a:spcBef>
                <a:spcPct val="0"/>
              </a:spcBef>
              <a:spcAft>
                <a:spcPct val="0"/>
              </a:spcAft>
              <a:buFont typeface="+mj-lt"/>
              <a:buAutoNum type="arabicPeriod"/>
            </a:pPr>
            <a:endParaRPr lang="en-US" altLang="en-US" sz="1350" dirty="0">
              <a:latin typeface="Arial" panose="020B0604020202020204" pitchFamily="34" charset="0"/>
            </a:endParaRPr>
          </a:p>
          <a:p>
            <a:pPr marL="800100" lvl="1" indent="-342900" algn="just" eaLnBrk="0" fontAlgn="base" hangingPunct="0">
              <a:lnSpc>
                <a:spcPct val="150000"/>
              </a:lnSpc>
              <a:spcBef>
                <a:spcPct val="0"/>
              </a:spcBef>
              <a:spcAft>
                <a:spcPct val="0"/>
              </a:spcAft>
              <a:buFont typeface="+mj-lt"/>
              <a:buAutoNum type="arabicPeriod"/>
            </a:pPr>
            <a:endParaRPr lang="en-US" altLang="en-US" sz="1350" dirty="0" smtClean="0">
              <a:latin typeface="Arial" panose="020B0604020202020204" pitchFamily="34" charset="0"/>
            </a:endParaRPr>
          </a:p>
          <a:p>
            <a:pPr marL="800100" lvl="1" indent="-342900" algn="just" eaLnBrk="0" fontAlgn="base" hangingPunct="0">
              <a:lnSpc>
                <a:spcPct val="150000"/>
              </a:lnSpc>
              <a:spcBef>
                <a:spcPct val="0"/>
              </a:spcBef>
              <a:spcAft>
                <a:spcPct val="0"/>
              </a:spcAft>
              <a:buFont typeface="+mj-lt"/>
              <a:buAutoNum type="arabicPeriod"/>
            </a:pPr>
            <a:endParaRPr lang="en-US" altLang="en-US" sz="1350" dirty="0" smtClean="0">
              <a:latin typeface="Arial" panose="020B0604020202020204" pitchFamily="34" charset="0"/>
            </a:endParaRPr>
          </a:p>
          <a:p>
            <a:pPr marL="800100" lvl="1" indent="-342900" algn="just" eaLnBrk="0" fontAlgn="base" hangingPunct="0">
              <a:lnSpc>
                <a:spcPct val="150000"/>
              </a:lnSpc>
              <a:spcBef>
                <a:spcPct val="0"/>
              </a:spcBef>
              <a:spcAft>
                <a:spcPct val="0"/>
              </a:spcAft>
              <a:buFont typeface="+mj-lt"/>
              <a:buAutoNum type="arabicPeriod"/>
            </a:pPr>
            <a:r>
              <a:rPr lang="en-US" altLang="en-US" sz="1350" dirty="0">
                <a:latin typeface="Arial" panose="020B0604020202020204" pitchFamily="34" charset="0"/>
              </a:rPr>
              <a:t>Gradient direction is always perpendicular to edges. It is rounded to one of four angles representing vertical, horizontal and two diagonal directions</a:t>
            </a:r>
            <a:r>
              <a:rPr lang="en-US" altLang="en-US" sz="1350" dirty="0" smtClean="0">
                <a:latin typeface="Arial" panose="020B0604020202020204" pitchFamily="34" charset="0"/>
              </a:rPr>
              <a:t>.</a:t>
            </a:r>
          </a:p>
        </p:txBody>
      </p:sp>
    </p:spTree>
    <p:extLst>
      <p:ext uri="{BB962C8B-B14F-4D97-AF65-F5344CB8AC3E}">
        <p14:creationId xmlns:p14="http://schemas.microsoft.com/office/powerpoint/2010/main" val="23238063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Non Linear filtering (Canny) </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71</a:t>
            </a:fld>
            <a:endParaRPr lang="en-US"/>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191517" y="1200879"/>
            <a:ext cx="6822232" cy="504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eaLnBrk="0" fontAlgn="base" hangingPunct="0">
              <a:lnSpc>
                <a:spcPct val="150000"/>
              </a:lnSpc>
              <a:spcBef>
                <a:spcPct val="0"/>
              </a:spcBef>
              <a:spcAft>
                <a:spcPct val="0"/>
              </a:spcAft>
              <a:buFont typeface="+mj-lt"/>
              <a:buAutoNum type="arabicPeriod"/>
            </a:pPr>
            <a:r>
              <a:rPr lang="en-US" altLang="en-US" sz="1750" b="1" dirty="0" smtClean="0">
                <a:latin typeface="Arial" panose="020B0604020202020204" pitchFamily="34" charset="0"/>
              </a:rPr>
              <a:t>Noise Reduction:</a:t>
            </a:r>
          </a:p>
          <a:p>
            <a:pPr marL="342900" indent="-342900" algn="just" eaLnBrk="0" fontAlgn="base" hangingPunct="0">
              <a:lnSpc>
                <a:spcPct val="150000"/>
              </a:lnSpc>
              <a:spcBef>
                <a:spcPct val="0"/>
              </a:spcBef>
              <a:spcAft>
                <a:spcPct val="0"/>
              </a:spcAft>
              <a:buFont typeface="+mj-lt"/>
              <a:buAutoNum type="arabicPeriod"/>
            </a:pPr>
            <a:r>
              <a:rPr lang="en-US" altLang="en-US" sz="1750" b="1" dirty="0" smtClean="0">
                <a:latin typeface="Arial" panose="020B0604020202020204" pitchFamily="34" charset="0"/>
              </a:rPr>
              <a:t>Gradient Calculation:</a:t>
            </a:r>
          </a:p>
          <a:p>
            <a:pPr marL="342900" indent="-342900" algn="just" eaLnBrk="0" fontAlgn="base" hangingPunct="0">
              <a:lnSpc>
                <a:spcPct val="150000"/>
              </a:lnSpc>
              <a:spcBef>
                <a:spcPct val="0"/>
              </a:spcBef>
              <a:spcAft>
                <a:spcPct val="0"/>
              </a:spcAft>
              <a:buFont typeface="+mj-lt"/>
              <a:buAutoNum type="arabicPeriod"/>
            </a:pPr>
            <a:r>
              <a:rPr lang="en-US" altLang="en-US" sz="1750" b="1" dirty="0" smtClean="0">
                <a:latin typeface="Arial" panose="020B0604020202020204" pitchFamily="34" charset="0"/>
              </a:rPr>
              <a:t>Non-maximum separation:</a:t>
            </a:r>
          </a:p>
          <a:p>
            <a:pPr lvl="1" algn="just" eaLnBrk="0" fontAlgn="base" hangingPunct="0">
              <a:lnSpc>
                <a:spcPct val="150000"/>
              </a:lnSpc>
              <a:spcBef>
                <a:spcPct val="0"/>
              </a:spcBef>
              <a:spcAft>
                <a:spcPct val="0"/>
              </a:spcAft>
            </a:pPr>
            <a:r>
              <a:rPr lang="en-US" altLang="en-US" sz="1350" dirty="0" smtClean="0">
                <a:latin typeface="Arial" panose="020B0604020202020204" pitchFamily="34" charset="0"/>
              </a:rPr>
              <a:t>After </a:t>
            </a:r>
            <a:r>
              <a:rPr lang="en-US" altLang="en-US" sz="1350" dirty="0">
                <a:latin typeface="Arial" panose="020B0604020202020204" pitchFamily="34" charset="0"/>
              </a:rPr>
              <a:t>calculating the gradient magnitude and direction at each pixel, you get a thick edge map because many neighboring pixels around an edge have high gradient values</a:t>
            </a:r>
            <a:r>
              <a:rPr lang="en-US" altLang="en-US" sz="1350" dirty="0" smtClean="0">
                <a:latin typeface="Arial" panose="020B0604020202020204" pitchFamily="34" charset="0"/>
              </a:rPr>
              <a:t>.</a:t>
            </a:r>
          </a:p>
          <a:p>
            <a:pPr lvl="1" algn="just" eaLnBrk="0" fontAlgn="base" hangingPunct="0">
              <a:lnSpc>
                <a:spcPct val="150000"/>
              </a:lnSpc>
              <a:spcBef>
                <a:spcPct val="0"/>
              </a:spcBef>
              <a:spcAft>
                <a:spcPct val="0"/>
              </a:spcAft>
            </a:pPr>
            <a:r>
              <a:rPr lang="en-US" altLang="en-US" sz="1350" dirty="0" smtClean="0">
                <a:latin typeface="Arial" panose="020B0604020202020204" pitchFamily="34" charset="0"/>
              </a:rPr>
              <a:t>Non-maximum </a:t>
            </a:r>
            <a:r>
              <a:rPr lang="en-US" altLang="en-US" sz="1350" dirty="0">
                <a:latin typeface="Arial" panose="020B0604020202020204" pitchFamily="34" charset="0"/>
              </a:rPr>
              <a:t>suppression thins these thick edges to just one-pixel-wide lines by suppressing all pixels that are not local maxima in the direction of the gradient</a:t>
            </a:r>
            <a:r>
              <a:rPr lang="en-US" altLang="en-US" sz="1350" dirty="0" smtClean="0">
                <a:latin typeface="Arial" panose="020B0604020202020204" pitchFamily="34" charset="0"/>
              </a:rPr>
              <a:t>.</a:t>
            </a:r>
          </a:p>
          <a:p>
            <a:pPr marL="800100" lvl="1" indent="-342900" algn="just" eaLnBrk="0" fontAlgn="base" hangingPunct="0">
              <a:lnSpc>
                <a:spcPct val="150000"/>
              </a:lnSpc>
              <a:spcBef>
                <a:spcPct val="0"/>
              </a:spcBef>
              <a:spcAft>
                <a:spcPct val="0"/>
              </a:spcAft>
              <a:buFont typeface="+mj-lt"/>
              <a:buAutoNum type="arabicPeriod"/>
            </a:pPr>
            <a:r>
              <a:rPr lang="en-US" altLang="en-US" sz="1350" dirty="0">
                <a:latin typeface="Arial" panose="020B0604020202020204" pitchFamily="34" charset="0"/>
              </a:rPr>
              <a:t>For each pixel, look at the gradient direction (edge direction</a:t>
            </a:r>
            <a:r>
              <a:rPr lang="en-US" altLang="en-US" sz="1350" dirty="0" smtClean="0">
                <a:latin typeface="Arial" panose="020B0604020202020204" pitchFamily="34" charset="0"/>
              </a:rPr>
              <a:t>).</a:t>
            </a:r>
          </a:p>
          <a:p>
            <a:pPr marL="800100" lvl="1" indent="-342900" algn="just" eaLnBrk="0" fontAlgn="base" hangingPunct="0">
              <a:lnSpc>
                <a:spcPct val="150000"/>
              </a:lnSpc>
              <a:spcBef>
                <a:spcPct val="0"/>
              </a:spcBef>
              <a:spcAft>
                <a:spcPct val="0"/>
              </a:spcAft>
              <a:buFont typeface="+mj-lt"/>
              <a:buAutoNum type="arabicPeriod"/>
            </a:pPr>
            <a:r>
              <a:rPr lang="en-US" altLang="en-US" sz="1350" dirty="0" smtClean="0">
                <a:latin typeface="Arial" panose="020B0604020202020204" pitchFamily="34" charset="0"/>
              </a:rPr>
              <a:t>Compare </a:t>
            </a:r>
            <a:r>
              <a:rPr lang="en-US" altLang="en-US" sz="1350" dirty="0">
                <a:latin typeface="Arial" panose="020B0604020202020204" pitchFamily="34" charset="0"/>
              </a:rPr>
              <a:t>the gradient magnitude of the pixel with the gradient magnitudes of the two neighboring pixels along the gradient direction</a:t>
            </a:r>
            <a:r>
              <a:rPr lang="en-US" altLang="en-US" sz="1350" dirty="0" smtClean="0">
                <a:latin typeface="Arial" panose="020B0604020202020204" pitchFamily="34" charset="0"/>
              </a:rPr>
              <a:t>.</a:t>
            </a:r>
          </a:p>
          <a:p>
            <a:pPr marL="800100" lvl="1" indent="-342900" algn="just" eaLnBrk="0" fontAlgn="base" hangingPunct="0">
              <a:lnSpc>
                <a:spcPct val="150000"/>
              </a:lnSpc>
              <a:spcBef>
                <a:spcPct val="0"/>
              </a:spcBef>
              <a:spcAft>
                <a:spcPct val="0"/>
              </a:spcAft>
              <a:buFont typeface="+mj-lt"/>
              <a:buAutoNum type="arabicPeriod"/>
            </a:pPr>
            <a:r>
              <a:rPr lang="en-US" altLang="en-US" sz="1350" dirty="0" smtClean="0">
                <a:latin typeface="Arial" panose="020B0604020202020204" pitchFamily="34" charset="0"/>
              </a:rPr>
              <a:t>If </a:t>
            </a:r>
            <a:r>
              <a:rPr lang="en-US" altLang="en-US" sz="1350" dirty="0">
                <a:latin typeface="Arial" panose="020B0604020202020204" pitchFamily="34" charset="0"/>
              </a:rPr>
              <a:t>the pixel's gradient magnitude is not greater than both neighbors, suppress it (set it to zero</a:t>
            </a:r>
            <a:r>
              <a:rPr lang="en-US" altLang="en-US" sz="1350" dirty="0" smtClean="0">
                <a:latin typeface="Arial" panose="020B0604020202020204" pitchFamily="34" charset="0"/>
              </a:rPr>
              <a:t>).</a:t>
            </a:r>
          </a:p>
          <a:p>
            <a:pPr marL="800100" lvl="1" indent="-342900" algn="just" eaLnBrk="0" fontAlgn="base" hangingPunct="0">
              <a:lnSpc>
                <a:spcPct val="150000"/>
              </a:lnSpc>
              <a:spcBef>
                <a:spcPct val="0"/>
              </a:spcBef>
              <a:spcAft>
                <a:spcPct val="0"/>
              </a:spcAft>
              <a:buFont typeface="+mj-lt"/>
              <a:buAutoNum type="arabicPeriod"/>
            </a:pPr>
            <a:r>
              <a:rPr lang="en-US" altLang="en-US" sz="1350" dirty="0" smtClean="0">
                <a:latin typeface="Arial" panose="020B0604020202020204" pitchFamily="34" charset="0"/>
              </a:rPr>
              <a:t>If </a:t>
            </a:r>
            <a:r>
              <a:rPr lang="en-US" altLang="en-US" sz="1350" dirty="0">
                <a:latin typeface="Arial" panose="020B0604020202020204" pitchFamily="34" charset="0"/>
              </a:rPr>
              <a:t>it is greater, keep it as part of the edge.</a:t>
            </a:r>
            <a:endParaRPr lang="en-US" altLang="en-US" sz="1350" dirty="0" smtClean="0">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7153923" y="1197100"/>
            <a:ext cx="5038077" cy="2483559"/>
          </a:xfrm>
          <a:prstGeom prst="rect">
            <a:avLst/>
          </a:prstGeom>
        </p:spPr>
      </p:pic>
      <p:sp>
        <p:nvSpPr>
          <p:cNvPr id="8" name="TextBox 7"/>
          <p:cNvSpPr txBox="1"/>
          <p:nvPr/>
        </p:nvSpPr>
        <p:spPr>
          <a:xfrm>
            <a:off x="7013749" y="6217850"/>
            <a:ext cx="4852034" cy="276999"/>
          </a:xfrm>
          <a:prstGeom prst="rect">
            <a:avLst/>
          </a:prstGeom>
          <a:noFill/>
        </p:spPr>
        <p:txBody>
          <a:bodyPr wrap="none" rtlCol="0">
            <a:spAutoFit/>
          </a:bodyPr>
          <a:lstStyle/>
          <a:p>
            <a:r>
              <a:rPr lang="en-US" sz="1200" dirty="0" smtClean="0"/>
              <a:t>Figure source: https</a:t>
            </a:r>
            <a:r>
              <a:rPr lang="en-US" sz="1200" dirty="0"/>
              <a:t>://docs.opencv.org/4.x/da/d22/tutorial_py_canny.html</a:t>
            </a:r>
          </a:p>
        </p:txBody>
      </p:sp>
      <p:sp>
        <p:nvSpPr>
          <p:cNvPr id="9" name="TextBox 8"/>
          <p:cNvSpPr txBox="1"/>
          <p:nvPr/>
        </p:nvSpPr>
        <p:spPr>
          <a:xfrm>
            <a:off x="7013749" y="3658251"/>
            <a:ext cx="4978479" cy="1169551"/>
          </a:xfrm>
          <a:prstGeom prst="rect">
            <a:avLst/>
          </a:prstGeom>
          <a:noFill/>
        </p:spPr>
        <p:txBody>
          <a:bodyPr wrap="none" rtlCol="0">
            <a:spAutoFit/>
          </a:bodyPr>
          <a:lstStyle/>
          <a:p>
            <a:r>
              <a:rPr lang="en-US" sz="1400" dirty="0"/>
              <a:t>Point A is on the edge ( in vertical direction). Gradient direction is </a:t>
            </a:r>
            <a:endParaRPr lang="en-US" sz="1400" dirty="0" smtClean="0"/>
          </a:p>
          <a:p>
            <a:r>
              <a:rPr lang="en-US" sz="1400" dirty="0" smtClean="0"/>
              <a:t>normal </a:t>
            </a:r>
            <a:r>
              <a:rPr lang="en-US" sz="1400" dirty="0"/>
              <a:t>to the edge. </a:t>
            </a:r>
            <a:r>
              <a:rPr lang="en-US" sz="1400" dirty="0" smtClean="0"/>
              <a:t>Point </a:t>
            </a:r>
            <a:r>
              <a:rPr lang="en-US" sz="1400" dirty="0"/>
              <a:t>B and C are in gradient directions. </a:t>
            </a:r>
            <a:endParaRPr lang="en-US" sz="1400" dirty="0" smtClean="0"/>
          </a:p>
          <a:p>
            <a:r>
              <a:rPr lang="en-US" sz="1400" dirty="0" smtClean="0"/>
              <a:t>So </a:t>
            </a:r>
            <a:r>
              <a:rPr lang="en-US" sz="1400" dirty="0"/>
              <a:t>point A is checked with point B and C to see if it forms a </a:t>
            </a:r>
            <a:endParaRPr lang="en-US" sz="1400" dirty="0" smtClean="0"/>
          </a:p>
          <a:p>
            <a:r>
              <a:rPr lang="en-US" sz="1400" dirty="0" smtClean="0"/>
              <a:t>local </a:t>
            </a:r>
            <a:r>
              <a:rPr lang="en-US" sz="1400" dirty="0"/>
              <a:t>maximum. If so, it is considered for next stage, otherwise, </a:t>
            </a:r>
            <a:endParaRPr lang="en-US" sz="1400" dirty="0" smtClean="0"/>
          </a:p>
          <a:p>
            <a:r>
              <a:rPr lang="en-US" sz="1400" dirty="0" smtClean="0"/>
              <a:t>it </a:t>
            </a:r>
            <a:r>
              <a:rPr lang="en-US" sz="1400" dirty="0"/>
              <a:t>is suppressed ( put to zero).</a:t>
            </a:r>
          </a:p>
        </p:txBody>
      </p:sp>
    </p:spTree>
    <p:extLst>
      <p:ext uri="{BB962C8B-B14F-4D97-AF65-F5344CB8AC3E}">
        <p14:creationId xmlns:p14="http://schemas.microsoft.com/office/powerpoint/2010/main" val="100458139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518126" y="3236024"/>
            <a:ext cx="5377003" cy="3485451"/>
          </a:xfrm>
          <a:prstGeom prst="rect">
            <a:avLst/>
          </a:prstGeom>
        </p:spPr>
      </p:pic>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Non Linear filtering (Canny) </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72</a:t>
            </a:fld>
            <a:endParaRPr lang="en-US"/>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302049" y="1265379"/>
            <a:ext cx="11228785" cy="2112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eaLnBrk="0" fontAlgn="base" hangingPunct="0">
              <a:lnSpc>
                <a:spcPct val="150000"/>
              </a:lnSpc>
              <a:spcBef>
                <a:spcPct val="0"/>
              </a:spcBef>
              <a:spcAft>
                <a:spcPct val="0"/>
              </a:spcAft>
              <a:buFont typeface="+mj-lt"/>
              <a:buAutoNum type="arabicPeriod"/>
            </a:pPr>
            <a:r>
              <a:rPr lang="en-US" altLang="en-US" sz="1750" dirty="0" smtClean="0">
                <a:latin typeface="Arial" panose="020B0604020202020204" pitchFamily="34" charset="0"/>
              </a:rPr>
              <a:t>Noise Reduction:</a:t>
            </a:r>
          </a:p>
          <a:p>
            <a:pPr marL="342900" indent="-342900" algn="just" eaLnBrk="0" fontAlgn="base" hangingPunct="0">
              <a:lnSpc>
                <a:spcPct val="150000"/>
              </a:lnSpc>
              <a:spcBef>
                <a:spcPct val="0"/>
              </a:spcBef>
              <a:spcAft>
                <a:spcPct val="0"/>
              </a:spcAft>
              <a:buFont typeface="+mj-lt"/>
              <a:buAutoNum type="arabicPeriod"/>
            </a:pPr>
            <a:r>
              <a:rPr lang="en-US" altLang="en-US" sz="1750" dirty="0" smtClean="0">
                <a:latin typeface="Arial" panose="020B0604020202020204" pitchFamily="34" charset="0"/>
              </a:rPr>
              <a:t>Gradient Calculation:</a:t>
            </a:r>
          </a:p>
          <a:p>
            <a:pPr marL="342900" indent="-342900" algn="just" eaLnBrk="0" fontAlgn="base" hangingPunct="0">
              <a:lnSpc>
                <a:spcPct val="150000"/>
              </a:lnSpc>
              <a:spcBef>
                <a:spcPct val="0"/>
              </a:spcBef>
              <a:spcAft>
                <a:spcPct val="0"/>
              </a:spcAft>
              <a:buFont typeface="+mj-lt"/>
              <a:buAutoNum type="arabicPeriod"/>
            </a:pPr>
            <a:r>
              <a:rPr lang="en-US" altLang="en-US" sz="1750" dirty="0" smtClean="0">
                <a:latin typeface="Arial" panose="020B0604020202020204" pitchFamily="34" charset="0"/>
              </a:rPr>
              <a:t>Non-maximum separation</a:t>
            </a:r>
          </a:p>
          <a:p>
            <a:pPr marL="342900" indent="-342900" algn="just" eaLnBrk="0" fontAlgn="base" hangingPunct="0">
              <a:lnSpc>
                <a:spcPct val="150000"/>
              </a:lnSpc>
              <a:spcBef>
                <a:spcPct val="0"/>
              </a:spcBef>
              <a:spcAft>
                <a:spcPct val="0"/>
              </a:spcAft>
              <a:buFont typeface="+mj-lt"/>
              <a:buAutoNum type="arabicPeriod"/>
            </a:pPr>
            <a:r>
              <a:rPr lang="en-US" altLang="en-US" sz="1750" b="1" dirty="0" smtClean="0">
                <a:latin typeface="Arial" panose="020B0604020202020204" pitchFamily="34" charset="0"/>
              </a:rPr>
              <a:t>Double </a:t>
            </a:r>
            <a:r>
              <a:rPr lang="en-US" altLang="en-US" sz="1750" b="1" dirty="0" err="1" smtClean="0">
                <a:latin typeface="Arial" panose="020B0604020202020204" pitchFamily="34" charset="0"/>
              </a:rPr>
              <a:t>Thresholding</a:t>
            </a:r>
            <a:endParaRPr lang="en-US" altLang="en-US" sz="1750" b="1" dirty="0" smtClean="0">
              <a:latin typeface="Arial" panose="020B0604020202020204" pitchFamily="34" charset="0"/>
            </a:endParaRPr>
          </a:p>
          <a:p>
            <a:pPr marL="342900" indent="-342900" algn="just" eaLnBrk="0" fontAlgn="base" hangingPunct="0">
              <a:lnSpc>
                <a:spcPct val="150000"/>
              </a:lnSpc>
              <a:spcBef>
                <a:spcPct val="0"/>
              </a:spcBef>
              <a:spcAft>
                <a:spcPct val="0"/>
              </a:spcAft>
              <a:buFont typeface="+mj-lt"/>
              <a:buAutoNum type="arabicPeriod"/>
            </a:pPr>
            <a:r>
              <a:rPr lang="en-US" altLang="en-US" sz="1750" dirty="0" smtClean="0">
                <a:latin typeface="Arial" panose="020B0604020202020204" pitchFamily="34" charset="0"/>
              </a:rPr>
              <a:t>Edge Tracking by </a:t>
            </a:r>
            <a:r>
              <a:rPr lang="en-US" altLang="en-US" sz="1750" dirty="0" err="1" smtClean="0">
                <a:latin typeface="Arial" panose="020B0604020202020204" pitchFamily="34" charset="0"/>
              </a:rPr>
              <a:t>Hystersis</a:t>
            </a:r>
            <a:endParaRPr lang="en-US" altLang="en-US" sz="1750" dirty="0" smtClean="0">
              <a:latin typeface="Arial" panose="020B0604020202020204" pitchFamily="34" charset="0"/>
            </a:endParaRPr>
          </a:p>
        </p:txBody>
      </p:sp>
      <p:sp>
        <p:nvSpPr>
          <p:cNvPr id="4" name="TextBox 3"/>
          <p:cNvSpPr txBox="1"/>
          <p:nvPr/>
        </p:nvSpPr>
        <p:spPr>
          <a:xfrm>
            <a:off x="3362472" y="1536608"/>
            <a:ext cx="8532657" cy="1569660"/>
          </a:xfrm>
          <a:prstGeom prst="rect">
            <a:avLst/>
          </a:prstGeom>
          <a:noFill/>
        </p:spPr>
        <p:txBody>
          <a:bodyPr wrap="none" rtlCol="0">
            <a:spAutoFit/>
          </a:bodyPr>
          <a:lstStyle/>
          <a:p>
            <a:r>
              <a:rPr lang="en-US" sz="1600" dirty="0"/>
              <a:t>This stage decides which are all edges are really edges and which are not. For this, we need two </a:t>
            </a:r>
            <a:endParaRPr lang="en-US" sz="1600" dirty="0" smtClean="0"/>
          </a:p>
          <a:p>
            <a:r>
              <a:rPr lang="en-US" sz="1600" dirty="0" smtClean="0"/>
              <a:t>threshold </a:t>
            </a:r>
            <a:r>
              <a:rPr lang="en-US" sz="1600" dirty="0"/>
              <a:t>values, </a:t>
            </a:r>
            <a:r>
              <a:rPr lang="en-US" sz="1600" dirty="0" err="1"/>
              <a:t>minVal</a:t>
            </a:r>
            <a:r>
              <a:rPr lang="en-US" sz="1600" dirty="0"/>
              <a:t> and </a:t>
            </a:r>
            <a:r>
              <a:rPr lang="en-US" sz="1600" dirty="0" err="1"/>
              <a:t>maxVal</a:t>
            </a:r>
            <a:r>
              <a:rPr lang="en-US" sz="1600" dirty="0"/>
              <a:t>. Any edges with intensity gradient more than </a:t>
            </a:r>
            <a:r>
              <a:rPr lang="en-US" sz="1600" dirty="0" err="1"/>
              <a:t>maxVal</a:t>
            </a:r>
            <a:r>
              <a:rPr lang="en-US" sz="1600" dirty="0"/>
              <a:t> are sure </a:t>
            </a:r>
            <a:endParaRPr lang="en-US" sz="1600" dirty="0" smtClean="0"/>
          </a:p>
          <a:p>
            <a:r>
              <a:rPr lang="en-US" sz="1600" dirty="0" smtClean="0"/>
              <a:t>to </a:t>
            </a:r>
            <a:r>
              <a:rPr lang="en-US" sz="1600" dirty="0"/>
              <a:t>be edges and those below </a:t>
            </a:r>
            <a:r>
              <a:rPr lang="en-US" sz="1600" dirty="0" err="1"/>
              <a:t>minVal</a:t>
            </a:r>
            <a:r>
              <a:rPr lang="en-US" sz="1600" dirty="0"/>
              <a:t> are sure to be non-edges, so discarded. Those who lie between </a:t>
            </a:r>
            <a:endParaRPr lang="en-US" sz="1600" dirty="0" smtClean="0"/>
          </a:p>
          <a:p>
            <a:r>
              <a:rPr lang="en-US" sz="1600" dirty="0" smtClean="0"/>
              <a:t>these </a:t>
            </a:r>
            <a:r>
              <a:rPr lang="en-US" sz="1600" dirty="0"/>
              <a:t>two thresholds are classified edges or non-edges based on their connectivity. If they are </a:t>
            </a:r>
            <a:endParaRPr lang="en-US" sz="1600" dirty="0" smtClean="0"/>
          </a:p>
          <a:p>
            <a:r>
              <a:rPr lang="en-US" sz="1600" dirty="0" smtClean="0"/>
              <a:t>connected </a:t>
            </a:r>
            <a:r>
              <a:rPr lang="en-US" sz="1600" dirty="0"/>
              <a:t>to "sure-edge" pixels, they are considered to be part of edges. </a:t>
            </a:r>
            <a:endParaRPr lang="en-US" sz="1600" dirty="0" smtClean="0"/>
          </a:p>
          <a:p>
            <a:r>
              <a:rPr lang="en-US" sz="1600" dirty="0" smtClean="0"/>
              <a:t>Otherwise</a:t>
            </a:r>
            <a:r>
              <a:rPr lang="en-US" sz="1600" dirty="0"/>
              <a:t>, they are also discarded. See the image below:</a:t>
            </a:r>
          </a:p>
        </p:txBody>
      </p:sp>
      <p:sp>
        <p:nvSpPr>
          <p:cNvPr id="9" name="TextBox 8"/>
          <p:cNvSpPr txBox="1"/>
          <p:nvPr/>
        </p:nvSpPr>
        <p:spPr>
          <a:xfrm>
            <a:off x="179627" y="3557558"/>
            <a:ext cx="5881299" cy="2308324"/>
          </a:xfrm>
          <a:prstGeom prst="rect">
            <a:avLst/>
          </a:prstGeom>
          <a:noFill/>
        </p:spPr>
        <p:txBody>
          <a:bodyPr wrap="square" rtlCol="0">
            <a:spAutoFit/>
          </a:bodyPr>
          <a:lstStyle/>
          <a:p>
            <a:r>
              <a:rPr lang="en-US" sz="1600" dirty="0"/>
              <a:t>The edge A is above the </a:t>
            </a:r>
            <a:r>
              <a:rPr lang="en-US" sz="1600" dirty="0" err="1"/>
              <a:t>maxVal</a:t>
            </a:r>
            <a:r>
              <a:rPr lang="en-US" sz="1600" dirty="0"/>
              <a:t>, so considered as </a:t>
            </a:r>
            <a:r>
              <a:rPr lang="en-US" sz="1600" dirty="0" smtClean="0"/>
              <a:t>"</a:t>
            </a:r>
            <a:r>
              <a:rPr lang="en-US" sz="1600" dirty="0"/>
              <a:t>sure-edge</a:t>
            </a:r>
            <a:r>
              <a:rPr lang="en-US" sz="1600" dirty="0" smtClean="0"/>
              <a:t>". Although </a:t>
            </a:r>
            <a:r>
              <a:rPr lang="en-US" sz="1600" dirty="0"/>
              <a:t>edge C is below </a:t>
            </a:r>
            <a:r>
              <a:rPr lang="en-US" sz="1600" dirty="0" err="1" smtClean="0"/>
              <a:t>maxVal</a:t>
            </a:r>
            <a:r>
              <a:rPr lang="en-US" sz="1600" dirty="0" smtClean="0"/>
              <a:t>, it </a:t>
            </a:r>
            <a:r>
              <a:rPr lang="en-US" sz="1600" dirty="0"/>
              <a:t>is connected to edge A, so that also considered </a:t>
            </a:r>
            <a:r>
              <a:rPr lang="en-US" sz="1600" dirty="0" smtClean="0"/>
              <a:t>as </a:t>
            </a:r>
            <a:r>
              <a:rPr lang="en-US" sz="1600" dirty="0"/>
              <a:t>valid edge and we get that full curve. But edge B, </a:t>
            </a:r>
            <a:endParaRPr lang="en-US" sz="1600" dirty="0" smtClean="0"/>
          </a:p>
          <a:p>
            <a:r>
              <a:rPr lang="en-US" sz="1600" dirty="0" smtClean="0"/>
              <a:t>although </a:t>
            </a:r>
            <a:r>
              <a:rPr lang="en-US" sz="1600" dirty="0"/>
              <a:t>it is above </a:t>
            </a:r>
            <a:r>
              <a:rPr lang="en-US" sz="1600" dirty="0" err="1"/>
              <a:t>minVal</a:t>
            </a:r>
            <a:r>
              <a:rPr lang="en-US" sz="1600" dirty="0"/>
              <a:t> and is in same region as </a:t>
            </a:r>
            <a:r>
              <a:rPr lang="en-US" sz="1600" dirty="0" smtClean="0"/>
              <a:t>that </a:t>
            </a:r>
            <a:r>
              <a:rPr lang="en-US" sz="1600" dirty="0"/>
              <a:t>of edge C, it is not connected to any "sure-edge", </a:t>
            </a:r>
            <a:r>
              <a:rPr lang="en-US" sz="1600" dirty="0" smtClean="0"/>
              <a:t> so </a:t>
            </a:r>
            <a:r>
              <a:rPr lang="en-US" sz="1600" dirty="0"/>
              <a:t>that is discarded. So it is very important that we </a:t>
            </a:r>
            <a:r>
              <a:rPr lang="en-US" sz="1600" dirty="0" smtClean="0"/>
              <a:t> have </a:t>
            </a:r>
            <a:r>
              <a:rPr lang="en-US" sz="1600" dirty="0"/>
              <a:t>to select </a:t>
            </a:r>
            <a:r>
              <a:rPr lang="en-US" sz="1600" dirty="0" err="1"/>
              <a:t>minVal</a:t>
            </a:r>
            <a:r>
              <a:rPr lang="en-US" sz="1600" dirty="0"/>
              <a:t> and </a:t>
            </a:r>
            <a:r>
              <a:rPr lang="en-US" sz="1600" dirty="0" err="1"/>
              <a:t>maxVal</a:t>
            </a:r>
            <a:r>
              <a:rPr lang="en-US" sz="1600" dirty="0"/>
              <a:t> accordingly to </a:t>
            </a:r>
            <a:r>
              <a:rPr lang="en-US" sz="1600" dirty="0" smtClean="0"/>
              <a:t> get </a:t>
            </a:r>
            <a:r>
              <a:rPr lang="en-US" sz="1600" dirty="0"/>
              <a:t>the correct </a:t>
            </a:r>
            <a:r>
              <a:rPr lang="en-US" sz="1600" dirty="0" smtClean="0"/>
              <a:t>result. This </a:t>
            </a:r>
            <a:r>
              <a:rPr lang="en-US" sz="1600" dirty="0"/>
              <a:t>stage also removes small pixels noises on the </a:t>
            </a:r>
            <a:r>
              <a:rPr lang="en-US" sz="1600" dirty="0" smtClean="0"/>
              <a:t> assumption </a:t>
            </a:r>
            <a:r>
              <a:rPr lang="en-US" sz="1600" dirty="0"/>
              <a:t>that edges are long </a:t>
            </a:r>
            <a:r>
              <a:rPr lang="en-US" sz="1600" dirty="0" smtClean="0"/>
              <a:t>lines. </a:t>
            </a:r>
          </a:p>
          <a:p>
            <a:r>
              <a:rPr lang="en-US" sz="1600" dirty="0" smtClean="0"/>
              <a:t>So </a:t>
            </a:r>
            <a:r>
              <a:rPr lang="en-US" sz="1600" dirty="0"/>
              <a:t>what we finally get is strong edges in the image.</a:t>
            </a:r>
          </a:p>
        </p:txBody>
      </p:sp>
    </p:spTree>
    <p:extLst>
      <p:ext uri="{BB962C8B-B14F-4D97-AF65-F5344CB8AC3E}">
        <p14:creationId xmlns:p14="http://schemas.microsoft.com/office/powerpoint/2010/main" val="364603035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a:t> </a:t>
            </a:r>
            <a:r>
              <a:rPr lang="en-US" dirty="0" smtClean="0"/>
              <a:t>Non Linear filtering (Canny) </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73</a:t>
            </a:fld>
            <a:endParaRPr lang="en-US"/>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191517" y="1420170"/>
            <a:ext cx="11228785" cy="4605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eaLnBrk="0" fontAlgn="base" hangingPunct="0">
              <a:lnSpc>
                <a:spcPct val="150000"/>
              </a:lnSpc>
              <a:spcBef>
                <a:spcPct val="0"/>
              </a:spcBef>
              <a:spcAft>
                <a:spcPct val="0"/>
              </a:spcAft>
              <a:buFont typeface="+mj-lt"/>
              <a:buAutoNum type="arabicPeriod"/>
            </a:pPr>
            <a:r>
              <a:rPr lang="en-US" altLang="en-US" sz="1750" dirty="0" smtClean="0">
                <a:latin typeface="Arial" panose="020B0604020202020204" pitchFamily="34" charset="0"/>
              </a:rPr>
              <a:t>Noise Reduction:</a:t>
            </a:r>
          </a:p>
          <a:p>
            <a:pPr marL="342900" indent="-342900" algn="just" eaLnBrk="0" fontAlgn="base" hangingPunct="0">
              <a:lnSpc>
                <a:spcPct val="150000"/>
              </a:lnSpc>
              <a:spcBef>
                <a:spcPct val="0"/>
              </a:spcBef>
              <a:spcAft>
                <a:spcPct val="0"/>
              </a:spcAft>
              <a:buFont typeface="+mj-lt"/>
              <a:buAutoNum type="arabicPeriod"/>
            </a:pPr>
            <a:r>
              <a:rPr lang="en-US" altLang="en-US" sz="1750" dirty="0" smtClean="0">
                <a:latin typeface="Arial" panose="020B0604020202020204" pitchFamily="34" charset="0"/>
              </a:rPr>
              <a:t>Gradient Calculation:</a:t>
            </a:r>
          </a:p>
          <a:p>
            <a:pPr marL="342900" indent="-342900" algn="just" eaLnBrk="0" fontAlgn="base" hangingPunct="0">
              <a:lnSpc>
                <a:spcPct val="150000"/>
              </a:lnSpc>
              <a:spcBef>
                <a:spcPct val="0"/>
              </a:spcBef>
              <a:spcAft>
                <a:spcPct val="0"/>
              </a:spcAft>
              <a:buFont typeface="+mj-lt"/>
              <a:buAutoNum type="arabicPeriod"/>
            </a:pPr>
            <a:r>
              <a:rPr lang="en-US" altLang="en-US" sz="1750" dirty="0" smtClean="0">
                <a:latin typeface="Arial" panose="020B0604020202020204" pitchFamily="34" charset="0"/>
              </a:rPr>
              <a:t>Non-maximum separation</a:t>
            </a:r>
          </a:p>
          <a:p>
            <a:pPr marL="342900" indent="-342900" algn="just" eaLnBrk="0" fontAlgn="base" hangingPunct="0">
              <a:lnSpc>
                <a:spcPct val="150000"/>
              </a:lnSpc>
              <a:spcBef>
                <a:spcPct val="0"/>
              </a:spcBef>
              <a:spcAft>
                <a:spcPct val="0"/>
              </a:spcAft>
              <a:buFont typeface="+mj-lt"/>
              <a:buAutoNum type="arabicPeriod"/>
            </a:pPr>
            <a:r>
              <a:rPr lang="en-US" altLang="en-US" sz="1750" dirty="0" smtClean="0">
                <a:latin typeface="Arial" panose="020B0604020202020204" pitchFamily="34" charset="0"/>
              </a:rPr>
              <a:t>Double </a:t>
            </a:r>
            <a:r>
              <a:rPr lang="en-US" altLang="en-US" sz="1750" dirty="0" err="1" smtClean="0">
                <a:latin typeface="Arial" panose="020B0604020202020204" pitchFamily="34" charset="0"/>
              </a:rPr>
              <a:t>Thresholding</a:t>
            </a:r>
            <a:endParaRPr lang="en-US" altLang="en-US" sz="1750" dirty="0" smtClean="0">
              <a:latin typeface="Arial" panose="020B0604020202020204" pitchFamily="34" charset="0"/>
            </a:endParaRPr>
          </a:p>
          <a:p>
            <a:pPr marL="800100" lvl="1" indent="-342900" algn="just" eaLnBrk="0" fontAlgn="base" hangingPunct="0">
              <a:lnSpc>
                <a:spcPct val="150000"/>
              </a:lnSpc>
              <a:spcBef>
                <a:spcPct val="0"/>
              </a:spcBef>
              <a:spcAft>
                <a:spcPct val="0"/>
              </a:spcAft>
              <a:buFont typeface="+mj-lt"/>
              <a:buAutoNum type="arabicPeriod"/>
            </a:pPr>
            <a:r>
              <a:rPr lang="en-US" altLang="en-US" sz="1350" dirty="0">
                <a:latin typeface="Arial" panose="020B0604020202020204" pitchFamily="34" charset="0"/>
              </a:rPr>
              <a:t>Two thresholds: high and </a:t>
            </a:r>
            <a:r>
              <a:rPr lang="en-US" altLang="en-US" sz="1350" dirty="0" smtClean="0">
                <a:latin typeface="Arial" panose="020B0604020202020204" pitchFamily="34" charset="0"/>
              </a:rPr>
              <a:t>low</a:t>
            </a:r>
          </a:p>
          <a:p>
            <a:pPr marL="800100" lvl="1" indent="-342900" algn="just" eaLnBrk="0" fontAlgn="base" hangingPunct="0">
              <a:lnSpc>
                <a:spcPct val="150000"/>
              </a:lnSpc>
              <a:spcBef>
                <a:spcPct val="0"/>
              </a:spcBef>
              <a:spcAft>
                <a:spcPct val="0"/>
              </a:spcAft>
              <a:buFont typeface="+mj-lt"/>
              <a:buAutoNum type="arabicPeriod"/>
            </a:pPr>
            <a:r>
              <a:rPr lang="en-US" altLang="en-US" sz="1350" dirty="0" smtClean="0">
                <a:latin typeface="Arial" panose="020B0604020202020204" pitchFamily="34" charset="0"/>
              </a:rPr>
              <a:t>Strong </a:t>
            </a:r>
            <a:r>
              <a:rPr lang="en-US" altLang="en-US" sz="1350" dirty="0">
                <a:latin typeface="Arial" panose="020B0604020202020204" pitchFamily="34" charset="0"/>
              </a:rPr>
              <a:t>edges: above high </a:t>
            </a:r>
            <a:r>
              <a:rPr lang="en-US" altLang="en-US" sz="1350" dirty="0" smtClean="0">
                <a:latin typeface="Arial" panose="020B0604020202020204" pitchFamily="34" charset="0"/>
              </a:rPr>
              <a:t>threshold</a:t>
            </a:r>
          </a:p>
          <a:p>
            <a:pPr marL="800100" lvl="1" indent="-342900" algn="just" eaLnBrk="0" fontAlgn="base" hangingPunct="0">
              <a:lnSpc>
                <a:spcPct val="150000"/>
              </a:lnSpc>
              <a:spcBef>
                <a:spcPct val="0"/>
              </a:spcBef>
              <a:spcAft>
                <a:spcPct val="0"/>
              </a:spcAft>
              <a:buFont typeface="+mj-lt"/>
              <a:buAutoNum type="arabicPeriod"/>
            </a:pPr>
            <a:r>
              <a:rPr lang="en-US" altLang="en-US" sz="1350" dirty="0" smtClean="0">
                <a:latin typeface="Arial" panose="020B0604020202020204" pitchFamily="34" charset="0"/>
              </a:rPr>
              <a:t>Weak </a:t>
            </a:r>
            <a:r>
              <a:rPr lang="en-US" altLang="en-US" sz="1350" dirty="0">
                <a:latin typeface="Arial" panose="020B0604020202020204" pitchFamily="34" charset="0"/>
              </a:rPr>
              <a:t>edges: between low and </a:t>
            </a:r>
            <a:r>
              <a:rPr lang="en-US" altLang="en-US" sz="1350" dirty="0" smtClean="0">
                <a:latin typeface="Arial" panose="020B0604020202020204" pitchFamily="34" charset="0"/>
              </a:rPr>
              <a:t>high</a:t>
            </a:r>
          </a:p>
          <a:p>
            <a:pPr marL="800100" lvl="1" indent="-342900" algn="just" eaLnBrk="0" fontAlgn="base" hangingPunct="0">
              <a:lnSpc>
                <a:spcPct val="150000"/>
              </a:lnSpc>
              <a:spcBef>
                <a:spcPct val="0"/>
              </a:spcBef>
              <a:spcAft>
                <a:spcPct val="0"/>
              </a:spcAft>
              <a:buFont typeface="+mj-lt"/>
              <a:buAutoNum type="arabicPeriod"/>
            </a:pPr>
            <a:r>
              <a:rPr lang="en-US" altLang="en-US" sz="1350" dirty="0" smtClean="0">
                <a:latin typeface="Arial" panose="020B0604020202020204" pitchFamily="34" charset="0"/>
              </a:rPr>
              <a:t>Non-edges</a:t>
            </a:r>
            <a:r>
              <a:rPr lang="en-US" altLang="en-US" sz="1350" dirty="0">
                <a:latin typeface="Arial" panose="020B0604020202020204" pitchFamily="34" charset="0"/>
              </a:rPr>
              <a:t>: below low threshold</a:t>
            </a:r>
            <a:endParaRPr lang="en-US" altLang="en-US" sz="1350" dirty="0" smtClean="0">
              <a:latin typeface="Arial" panose="020B0604020202020204" pitchFamily="34" charset="0"/>
            </a:endParaRPr>
          </a:p>
          <a:p>
            <a:pPr marL="342900" indent="-342900" algn="just" eaLnBrk="0" fontAlgn="base" hangingPunct="0">
              <a:lnSpc>
                <a:spcPct val="150000"/>
              </a:lnSpc>
              <a:spcBef>
                <a:spcPct val="0"/>
              </a:spcBef>
              <a:spcAft>
                <a:spcPct val="0"/>
              </a:spcAft>
              <a:buFont typeface="+mj-lt"/>
              <a:buAutoNum type="arabicPeriod"/>
            </a:pPr>
            <a:r>
              <a:rPr lang="en-US" altLang="en-US" sz="1750" b="1" dirty="0" smtClean="0">
                <a:latin typeface="Arial" panose="020B0604020202020204" pitchFamily="34" charset="0"/>
              </a:rPr>
              <a:t>Edge Tracking by </a:t>
            </a:r>
            <a:r>
              <a:rPr lang="en-US" altLang="en-US" sz="1750" b="1" dirty="0" err="1" smtClean="0">
                <a:latin typeface="Arial" panose="020B0604020202020204" pitchFamily="34" charset="0"/>
              </a:rPr>
              <a:t>Hystersis</a:t>
            </a:r>
            <a:endParaRPr lang="en-US" altLang="en-US" sz="1750" b="1" dirty="0" smtClean="0">
              <a:latin typeface="Arial" panose="020B0604020202020204" pitchFamily="34" charset="0"/>
            </a:endParaRPr>
          </a:p>
          <a:p>
            <a:pPr lvl="1" algn="just" eaLnBrk="0" fontAlgn="base" hangingPunct="0">
              <a:lnSpc>
                <a:spcPct val="150000"/>
              </a:lnSpc>
              <a:spcBef>
                <a:spcPct val="0"/>
              </a:spcBef>
              <a:spcAft>
                <a:spcPct val="0"/>
              </a:spcAft>
            </a:pPr>
            <a:r>
              <a:rPr lang="en-US" altLang="en-US" sz="1350" dirty="0">
                <a:latin typeface="Arial" panose="020B0604020202020204" pitchFamily="34" charset="0"/>
              </a:rPr>
              <a:t>Weak edges connected to strong </a:t>
            </a:r>
          </a:p>
          <a:p>
            <a:pPr marL="457200" lvl="1" indent="0" algn="just" eaLnBrk="0" fontAlgn="base" hangingPunct="0">
              <a:lnSpc>
                <a:spcPct val="150000"/>
              </a:lnSpc>
              <a:spcBef>
                <a:spcPct val="0"/>
              </a:spcBef>
              <a:spcAft>
                <a:spcPct val="0"/>
              </a:spcAft>
              <a:buNone/>
            </a:pPr>
            <a:r>
              <a:rPr lang="en-US" altLang="en-US" sz="1350" dirty="0" smtClean="0">
                <a:latin typeface="Arial" panose="020B0604020202020204" pitchFamily="34" charset="0"/>
              </a:rPr>
              <a:t>     edges </a:t>
            </a:r>
            <a:r>
              <a:rPr lang="en-US" altLang="en-US" sz="1350" dirty="0">
                <a:latin typeface="Arial" panose="020B0604020202020204" pitchFamily="34" charset="0"/>
              </a:rPr>
              <a:t>are </a:t>
            </a:r>
            <a:r>
              <a:rPr lang="en-US" altLang="en-US" sz="1350" dirty="0" smtClean="0">
                <a:latin typeface="Arial" panose="020B0604020202020204" pitchFamily="34" charset="0"/>
              </a:rPr>
              <a:t>retained</a:t>
            </a:r>
          </a:p>
          <a:p>
            <a:pPr lvl="1" algn="just" eaLnBrk="0" fontAlgn="base" hangingPunct="0">
              <a:lnSpc>
                <a:spcPct val="150000"/>
              </a:lnSpc>
              <a:spcBef>
                <a:spcPct val="0"/>
              </a:spcBef>
              <a:spcAft>
                <a:spcPct val="0"/>
              </a:spcAft>
            </a:pPr>
            <a:r>
              <a:rPr lang="en-US" altLang="en-US" sz="1350" dirty="0" smtClean="0">
                <a:latin typeface="Arial" panose="020B0604020202020204" pitchFamily="34" charset="0"/>
              </a:rPr>
              <a:t>Isolated </a:t>
            </a:r>
            <a:r>
              <a:rPr lang="en-US" altLang="en-US" sz="1350" dirty="0">
                <a:latin typeface="Arial" panose="020B0604020202020204" pitchFamily="34" charset="0"/>
              </a:rPr>
              <a:t>weak edges are </a:t>
            </a:r>
            <a:r>
              <a:rPr lang="en-US" altLang="en-US" sz="1350" dirty="0" smtClean="0">
                <a:latin typeface="Arial" panose="020B0604020202020204" pitchFamily="34" charset="0"/>
              </a:rPr>
              <a:t>discarded</a:t>
            </a:r>
          </a:p>
          <a:p>
            <a:pPr lvl="1" algn="just" eaLnBrk="0" fontAlgn="base" hangingPunct="0">
              <a:lnSpc>
                <a:spcPct val="150000"/>
              </a:lnSpc>
              <a:spcBef>
                <a:spcPct val="0"/>
              </a:spcBef>
              <a:spcAft>
                <a:spcPct val="0"/>
              </a:spcAft>
            </a:pPr>
            <a:r>
              <a:rPr lang="en-US" altLang="en-US" sz="1350" dirty="0" smtClean="0">
                <a:latin typeface="Arial" panose="020B0604020202020204" pitchFamily="34" charset="0"/>
              </a:rPr>
              <a:t>Final </a:t>
            </a:r>
            <a:r>
              <a:rPr lang="en-US" altLang="en-US" sz="1350" dirty="0">
                <a:latin typeface="Arial" panose="020B0604020202020204" pitchFamily="34" charset="0"/>
              </a:rPr>
              <a:t>clean edge map output</a:t>
            </a:r>
            <a:endParaRPr lang="en-US" altLang="en-US" sz="1350" dirty="0" smtClean="0">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4504252" y="1085317"/>
            <a:ext cx="7687748" cy="4448796"/>
          </a:xfrm>
          <a:prstGeom prst="rect">
            <a:avLst/>
          </a:prstGeom>
        </p:spPr>
      </p:pic>
    </p:spTree>
    <p:extLst>
      <p:ext uri="{BB962C8B-B14F-4D97-AF65-F5344CB8AC3E}">
        <p14:creationId xmlns:p14="http://schemas.microsoft.com/office/powerpoint/2010/main" val="417799903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581D95-D482-C414-3D23-03C5397441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27C844-DA3D-B627-4910-DF722059BD7B}"/>
              </a:ext>
            </a:extLst>
          </p:cNvPr>
          <p:cNvSpPr>
            <a:spLocks noGrp="1"/>
          </p:cNvSpPr>
          <p:nvPr>
            <p:ph type="title"/>
          </p:nvPr>
        </p:nvSpPr>
        <p:spPr/>
        <p:txBody>
          <a:bodyPr/>
          <a:lstStyle/>
          <a:p>
            <a:r>
              <a:rPr lang="en-US" dirty="0" smtClean="0"/>
              <a:t>    Summary</a:t>
            </a:r>
            <a:endParaRPr lang="en-US" dirty="0"/>
          </a:p>
        </p:txBody>
      </p:sp>
      <p:sp>
        <p:nvSpPr>
          <p:cNvPr id="5" name="Footer Placeholder 4">
            <a:extLst>
              <a:ext uri="{FF2B5EF4-FFF2-40B4-BE49-F238E27FC236}">
                <a16:creationId xmlns="" xmlns:a16="http://schemas.microsoft.com/office/drawing/2014/main" id="{726E3124-EC81-599E-B2E0-426683A55F8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A7E557-0D2D-C424-9BBC-644A2F8C7DBF}"/>
              </a:ext>
            </a:extLst>
          </p:cNvPr>
          <p:cNvSpPr>
            <a:spLocks noGrp="1"/>
          </p:cNvSpPr>
          <p:nvPr>
            <p:ph type="sldNum" sz="quarter" idx="12"/>
          </p:nvPr>
        </p:nvSpPr>
        <p:spPr/>
        <p:txBody>
          <a:bodyPr/>
          <a:lstStyle/>
          <a:p>
            <a:fld id="{CC529A1F-6900-4D36-92AC-B7647C1D9DDB}" type="slidenum">
              <a:rPr lang="en-US" smtClean="0"/>
              <a:t>74</a:t>
            </a:fld>
            <a:endParaRPr lang="en-US"/>
          </a:p>
        </p:txBody>
      </p:sp>
      <p:sp>
        <p:nvSpPr>
          <p:cNvPr id="7" name="Rectangle 1">
            <a:extLst>
              <a:ext uri="{FF2B5EF4-FFF2-40B4-BE49-F238E27FC236}">
                <a16:creationId xmlns="" xmlns:a16="http://schemas.microsoft.com/office/drawing/2014/main" id="{671EAEE3-13FA-4907-3BDA-663BC010B551}"/>
              </a:ext>
            </a:extLst>
          </p:cNvPr>
          <p:cNvSpPr txBox="1">
            <a:spLocks noChangeArrowheads="1"/>
          </p:cNvSpPr>
          <p:nvPr/>
        </p:nvSpPr>
        <p:spPr bwMode="auto">
          <a:xfrm>
            <a:off x="481607" y="1717578"/>
            <a:ext cx="11228785" cy="3226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50000"/>
              </a:lnSpc>
              <a:spcBef>
                <a:spcPct val="0"/>
              </a:spcBef>
              <a:spcAft>
                <a:spcPct val="0"/>
              </a:spcAft>
            </a:pPr>
            <a:r>
              <a:rPr lang="en-US" altLang="en-US" sz="2400" dirty="0" smtClean="0">
                <a:latin typeface="Arial" panose="020B0604020202020204" pitchFamily="34" charset="0"/>
              </a:rPr>
              <a:t>Image color spaces play vital role in reading image to computers</a:t>
            </a:r>
          </a:p>
          <a:p>
            <a:pPr algn="just" eaLnBrk="0" fontAlgn="base" hangingPunct="0">
              <a:lnSpc>
                <a:spcPct val="150000"/>
              </a:lnSpc>
              <a:spcBef>
                <a:spcPct val="0"/>
              </a:spcBef>
              <a:spcAft>
                <a:spcPct val="0"/>
              </a:spcAft>
            </a:pPr>
            <a:r>
              <a:rPr lang="en-US" altLang="en-US" sz="2400" dirty="0" smtClean="0">
                <a:latin typeface="Arial" panose="020B0604020202020204" pitchFamily="34" charset="0"/>
              </a:rPr>
              <a:t>It is crucial in some application to reduce the image of illumination in images.</a:t>
            </a:r>
          </a:p>
          <a:p>
            <a:pPr algn="just" eaLnBrk="0" fontAlgn="base" hangingPunct="0">
              <a:lnSpc>
                <a:spcPct val="150000"/>
              </a:lnSpc>
              <a:spcBef>
                <a:spcPct val="0"/>
              </a:spcBef>
              <a:spcAft>
                <a:spcPct val="0"/>
              </a:spcAft>
            </a:pPr>
            <a:r>
              <a:rPr lang="en-US" altLang="en-US" sz="2400" dirty="0" smtClean="0">
                <a:latin typeface="Arial" panose="020B0604020202020204" pitchFamily="34" charset="0"/>
              </a:rPr>
              <a:t>Image filtering is applied through cross-correlation and convolution</a:t>
            </a:r>
          </a:p>
          <a:p>
            <a:pPr algn="just" eaLnBrk="0" fontAlgn="base" hangingPunct="0">
              <a:lnSpc>
                <a:spcPct val="150000"/>
              </a:lnSpc>
              <a:spcBef>
                <a:spcPct val="0"/>
              </a:spcBef>
              <a:spcAft>
                <a:spcPct val="0"/>
              </a:spcAft>
            </a:pPr>
            <a:r>
              <a:rPr lang="en-US" altLang="en-US" sz="2400" dirty="0" smtClean="0">
                <a:latin typeface="Arial" panose="020B0604020202020204" pitchFamily="34" charset="0"/>
              </a:rPr>
              <a:t>Various filter extract different feature from images and are used for noise reduction.</a:t>
            </a:r>
          </a:p>
          <a:p>
            <a:pPr algn="just" eaLnBrk="0" fontAlgn="base" hangingPunct="0">
              <a:lnSpc>
                <a:spcPct val="150000"/>
              </a:lnSpc>
              <a:spcBef>
                <a:spcPct val="0"/>
              </a:spcBef>
              <a:spcAft>
                <a:spcPct val="0"/>
              </a:spcAft>
            </a:pPr>
            <a:endParaRPr lang="en-US" altLang="en-US" sz="1800" dirty="0" smtClean="0">
              <a:latin typeface="Arial" panose="020B0604020202020204" pitchFamily="34" charset="0"/>
            </a:endParaRPr>
          </a:p>
        </p:txBody>
      </p:sp>
    </p:spTree>
    <p:extLst>
      <p:ext uri="{BB962C8B-B14F-4D97-AF65-F5344CB8AC3E}">
        <p14:creationId xmlns:p14="http://schemas.microsoft.com/office/powerpoint/2010/main" val="42569853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A87DE92-C6C4-28FF-3ED4-793ABA75E77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65965BDB-6A25-01D0-DB8A-126800ED94EF}"/>
              </a:ext>
            </a:extLst>
          </p:cNvPr>
          <p:cNvSpPr>
            <a:spLocks noGrp="1"/>
          </p:cNvSpPr>
          <p:nvPr>
            <p:ph type="title"/>
          </p:nvPr>
        </p:nvSpPr>
        <p:spPr/>
        <p:txBody>
          <a:bodyPr/>
          <a:lstStyle/>
          <a:p>
            <a:r>
              <a:rPr lang="en-US" dirty="0"/>
              <a:t>    Chromaticity diagram</a:t>
            </a:r>
          </a:p>
        </p:txBody>
      </p:sp>
      <p:sp>
        <p:nvSpPr>
          <p:cNvPr id="5" name="Footer Placeholder 4">
            <a:extLst>
              <a:ext uri="{FF2B5EF4-FFF2-40B4-BE49-F238E27FC236}">
                <a16:creationId xmlns="" xmlns:a16="http://schemas.microsoft.com/office/drawing/2014/main" id="{D4E6FE37-B40D-9354-8315-2F98FD7E6542}"/>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B4C55000-2595-1B25-C689-B07113320DBA}"/>
              </a:ext>
            </a:extLst>
          </p:cNvPr>
          <p:cNvSpPr>
            <a:spLocks noGrp="1"/>
          </p:cNvSpPr>
          <p:nvPr>
            <p:ph type="sldNum" sz="quarter" idx="12"/>
          </p:nvPr>
        </p:nvSpPr>
        <p:spPr/>
        <p:txBody>
          <a:bodyPr/>
          <a:lstStyle/>
          <a:p>
            <a:fld id="{CC529A1F-6900-4D36-92AC-B7647C1D9DDB}" type="slidenum">
              <a:rPr lang="en-US" smtClean="0"/>
              <a:t>8</a:t>
            </a:fld>
            <a:endParaRPr lang="en-US"/>
          </a:p>
        </p:txBody>
      </p:sp>
      <p:sp>
        <p:nvSpPr>
          <p:cNvPr id="8" name="Rectangle 1">
            <a:extLst>
              <a:ext uri="{FF2B5EF4-FFF2-40B4-BE49-F238E27FC236}">
                <a16:creationId xmlns="" xmlns:a16="http://schemas.microsoft.com/office/drawing/2014/main" id="{384DD8A9-DF3F-38D7-C61C-29CB7608C2B9}"/>
              </a:ext>
            </a:extLst>
          </p:cNvPr>
          <p:cNvSpPr>
            <a:spLocks noGrp="1" noChangeArrowheads="1"/>
          </p:cNvSpPr>
          <p:nvPr>
            <p:ph idx="1"/>
          </p:nvPr>
        </p:nvSpPr>
        <p:spPr bwMode="auto">
          <a:xfrm>
            <a:off x="83476" y="1089344"/>
            <a:ext cx="646929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Developed by the </a:t>
            </a:r>
            <a:r>
              <a:rPr kumimoji="0" lang="en-US" altLang="en-US" sz="2400" b="1" i="0" u="none" strike="noStrike" cap="none" normalizeH="0" baseline="0" dirty="0" smtClean="0">
                <a:ln>
                  <a:noFill/>
                </a:ln>
                <a:solidFill>
                  <a:schemeClr val="tx1"/>
                </a:solidFill>
                <a:effectLst/>
                <a:latin typeface="Arial" panose="020B0604020202020204" pitchFamily="34" charset="0"/>
              </a:rPr>
              <a:t>CIE (</a:t>
            </a:r>
            <a:r>
              <a:rPr lang="en-US" sz="2400" b="1" dirty="0"/>
              <a:t>International Commission on </a:t>
            </a:r>
            <a:r>
              <a:rPr lang="en-US" sz="2400" b="1" dirty="0" smtClean="0"/>
              <a:t>Illumination</a:t>
            </a:r>
            <a:r>
              <a:rPr kumimoji="0" lang="en-US" altLang="en-US" sz="2400" b="1" i="0" u="none" strike="noStrike" cap="none" normalizeH="0" baseline="0" dirty="0" smtClean="0">
                <a:ln>
                  <a:noFill/>
                </a:ln>
                <a:solidFill>
                  <a:schemeClr val="tx1"/>
                </a:solidFill>
                <a:effectLst/>
                <a:latin typeface="Arial" panose="020B0604020202020204" pitchFamily="34" charset="0"/>
              </a:rPr>
              <a:t>)</a:t>
            </a:r>
            <a:r>
              <a:rPr kumimoji="0" lang="en-US" altLang="en-US" sz="2400" b="0" i="0" u="none" strike="noStrike" cap="none" normalizeH="0" baseline="0" dirty="0" smtClean="0">
                <a:ln>
                  <a:noFill/>
                </a:ln>
                <a:solidFill>
                  <a:schemeClr val="tx1"/>
                </a:solidFill>
                <a:effectLst/>
                <a:latin typeface="Arial" panose="020B0604020202020204" pitchFamily="34" charset="0"/>
              </a:rPr>
              <a:t> </a:t>
            </a:r>
            <a:r>
              <a:rPr kumimoji="0" lang="en-US" altLang="en-US" sz="2400" b="0" i="0" u="none" strike="noStrike" cap="none" normalizeH="0" baseline="0" dirty="0">
                <a:ln>
                  <a:noFill/>
                </a:ln>
                <a:solidFill>
                  <a:schemeClr val="tx1"/>
                </a:solidFill>
                <a:effectLst/>
                <a:latin typeface="Arial" panose="020B0604020202020204" pitchFamily="34" charset="0"/>
              </a:rPr>
              <a:t>to visually represent chromaticity.</a:t>
            </a:r>
          </a:p>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Shows </a:t>
            </a:r>
            <a:r>
              <a:rPr kumimoji="0" lang="en-US" altLang="en-US" sz="2400" b="1" i="0" u="none" strike="noStrike" cap="none" normalizeH="0" baseline="0" dirty="0">
                <a:ln>
                  <a:noFill/>
                </a:ln>
                <a:solidFill>
                  <a:schemeClr val="tx1"/>
                </a:solidFill>
                <a:effectLst/>
                <a:latin typeface="Arial" panose="020B0604020202020204" pitchFamily="34" charset="0"/>
              </a:rPr>
              <a:t>x and y coordinates of colors</a:t>
            </a:r>
            <a:r>
              <a:rPr kumimoji="0" lang="en-US" altLang="en-US" sz="2400" b="0" i="0" u="none" strike="noStrike" cap="none" normalizeH="0" baseline="0" dirty="0">
                <a:ln>
                  <a:noFill/>
                </a:ln>
                <a:solidFill>
                  <a:schemeClr val="tx1"/>
                </a:solidFill>
                <a:effectLst/>
                <a:latin typeface="Arial" panose="020B0604020202020204" pitchFamily="34" charset="0"/>
              </a:rPr>
              <a:t> (hue &amp; saturation).</a:t>
            </a:r>
          </a:p>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The diagram forms a horseshoe shape, enclosing all </a:t>
            </a:r>
            <a:r>
              <a:rPr kumimoji="0" lang="en-US" altLang="en-US" sz="2400" b="1" i="0" u="none" strike="noStrike" cap="none" normalizeH="0" baseline="0" dirty="0">
                <a:ln>
                  <a:noFill/>
                </a:ln>
                <a:solidFill>
                  <a:schemeClr val="tx1"/>
                </a:solidFill>
                <a:effectLst/>
                <a:latin typeface="Arial" panose="020B0604020202020204" pitchFamily="34" charset="0"/>
              </a:rPr>
              <a:t>perceivable colors</a:t>
            </a:r>
            <a:r>
              <a:rPr kumimoji="0" lang="en-US" altLang="en-US" sz="2400" b="0" i="0" u="none" strike="noStrike" cap="none" normalizeH="0" baseline="0" dirty="0">
                <a:ln>
                  <a:noFill/>
                </a:ln>
                <a:solidFill>
                  <a:schemeClr val="tx1"/>
                </a:solidFill>
                <a:effectLst/>
                <a:latin typeface="Arial" panose="020B0604020202020204" pitchFamily="34" charset="0"/>
              </a:rPr>
              <a:t>.</a:t>
            </a:r>
          </a:p>
          <a:p>
            <a:pPr eaLnBrk="0" fontAlgn="base" hangingPunct="0">
              <a:lnSpc>
                <a:spcPct val="150000"/>
              </a:lnSpc>
              <a:spcBef>
                <a:spcPct val="0"/>
              </a:spcBef>
              <a:spcAft>
                <a:spcPct val="0"/>
              </a:spcAft>
            </a:pPr>
            <a:r>
              <a:rPr kumimoji="0" lang="en-US" altLang="en-US" sz="2400" b="1" i="0" u="none" strike="noStrike" cap="none" normalizeH="0" baseline="0" dirty="0">
                <a:ln>
                  <a:noFill/>
                </a:ln>
                <a:solidFill>
                  <a:srgbClr val="00B050"/>
                </a:solidFill>
                <a:effectLst/>
                <a:latin typeface="Arial" panose="020B0604020202020204" pitchFamily="34" charset="0"/>
              </a:rPr>
              <a:t>White point lies in the center</a:t>
            </a:r>
            <a:r>
              <a:rPr kumimoji="0" lang="en-US" altLang="en-US" sz="2400" b="0" i="0" u="none" strike="noStrike" cap="none" normalizeH="0" baseline="0" dirty="0">
                <a:ln>
                  <a:noFill/>
                </a:ln>
                <a:solidFill>
                  <a:schemeClr val="tx1"/>
                </a:solidFill>
                <a:effectLst/>
                <a:latin typeface="Arial" panose="020B0604020202020204" pitchFamily="34" charset="0"/>
              </a:rPr>
              <a:t> — mixture of all wavelengths.</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 xmlns:a16="http://schemas.microsoft.com/office/drawing/2014/main" id="{5BE5C553-0D4A-4287-F72D-20D0AA328DD5}"/>
              </a:ext>
            </a:extLst>
          </p:cNvPr>
          <p:cNvPicPr>
            <a:picLocks noChangeAspect="1"/>
          </p:cNvPicPr>
          <p:nvPr/>
        </p:nvPicPr>
        <p:blipFill>
          <a:blip r:embed="rId2"/>
          <a:stretch>
            <a:fillRect/>
          </a:stretch>
        </p:blipFill>
        <p:spPr>
          <a:xfrm>
            <a:off x="6552771" y="1085318"/>
            <a:ext cx="5639229" cy="5752014"/>
          </a:xfrm>
          <a:prstGeom prst="rect">
            <a:avLst/>
          </a:prstGeom>
        </p:spPr>
      </p:pic>
    </p:spTree>
    <p:extLst>
      <p:ext uri="{BB962C8B-B14F-4D97-AF65-F5344CB8AC3E}">
        <p14:creationId xmlns:p14="http://schemas.microsoft.com/office/powerpoint/2010/main" val="2915570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19E652F-34B5-DCE1-D005-C48913E06F1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BD0F4574-75E3-F9AB-B39C-4B8BB988A8F4}"/>
              </a:ext>
            </a:extLst>
          </p:cNvPr>
          <p:cNvSpPr>
            <a:spLocks noGrp="1"/>
          </p:cNvSpPr>
          <p:nvPr>
            <p:ph type="title"/>
          </p:nvPr>
        </p:nvSpPr>
        <p:spPr/>
        <p:txBody>
          <a:bodyPr/>
          <a:lstStyle/>
          <a:p>
            <a:r>
              <a:rPr lang="en-US" dirty="0"/>
              <a:t>    Chromaticity diagram</a:t>
            </a:r>
          </a:p>
        </p:txBody>
      </p:sp>
      <p:sp>
        <p:nvSpPr>
          <p:cNvPr id="5" name="Footer Placeholder 4">
            <a:extLst>
              <a:ext uri="{FF2B5EF4-FFF2-40B4-BE49-F238E27FC236}">
                <a16:creationId xmlns="" xmlns:a16="http://schemas.microsoft.com/office/drawing/2014/main" id="{D26302C4-1AD2-6134-6CED-8E5909E18215}"/>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6344BAE7-306D-1700-7AA5-59840CA86012}"/>
              </a:ext>
            </a:extLst>
          </p:cNvPr>
          <p:cNvSpPr>
            <a:spLocks noGrp="1"/>
          </p:cNvSpPr>
          <p:nvPr>
            <p:ph type="sldNum" sz="quarter" idx="12"/>
          </p:nvPr>
        </p:nvSpPr>
        <p:spPr/>
        <p:txBody>
          <a:bodyPr/>
          <a:lstStyle/>
          <a:p>
            <a:fld id="{CC529A1F-6900-4D36-92AC-B7647C1D9DDB}" type="slidenum">
              <a:rPr lang="en-US" smtClean="0"/>
              <a:t>9</a:t>
            </a:fld>
            <a:endParaRPr lang="en-US"/>
          </a:p>
        </p:txBody>
      </p:sp>
      <p:pic>
        <p:nvPicPr>
          <p:cNvPr id="3" name="Picture 2">
            <a:extLst>
              <a:ext uri="{FF2B5EF4-FFF2-40B4-BE49-F238E27FC236}">
                <a16:creationId xmlns="" xmlns:a16="http://schemas.microsoft.com/office/drawing/2014/main" id="{E8FD8EFD-91C4-FDE3-3465-BA123C882A21}"/>
              </a:ext>
            </a:extLst>
          </p:cNvPr>
          <p:cNvPicPr>
            <a:picLocks noChangeAspect="1"/>
          </p:cNvPicPr>
          <p:nvPr/>
        </p:nvPicPr>
        <p:blipFill>
          <a:blip r:embed="rId2"/>
          <a:stretch>
            <a:fillRect/>
          </a:stretch>
        </p:blipFill>
        <p:spPr>
          <a:xfrm>
            <a:off x="6552771" y="1085318"/>
            <a:ext cx="5639229" cy="5752014"/>
          </a:xfrm>
          <a:prstGeom prst="rect">
            <a:avLst/>
          </a:prstGeom>
        </p:spPr>
      </p:pic>
      <p:pic>
        <p:nvPicPr>
          <p:cNvPr id="4" name="Picture 3">
            <a:extLst>
              <a:ext uri="{FF2B5EF4-FFF2-40B4-BE49-F238E27FC236}">
                <a16:creationId xmlns="" xmlns:a16="http://schemas.microsoft.com/office/drawing/2014/main" id="{001039E0-89E6-68F2-B94B-382AB9FBE9E2}"/>
              </a:ext>
            </a:extLst>
          </p:cNvPr>
          <p:cNvPicPr>
            <a:picLocks noChangeAspect="1"/>
          </p:cNvPicPr>
          <p:nvPr/>
        </p:nvPicPr>
        <p:blipFill>
          <a:blip r:embed="rId3"/>
          <a:stretch>
            <a:fillRect/>
          </a:stretch>
        </p:blipFill>
        <p:spPr>
          <a:xfrm>
            <a:off x="874342" y="1188224"/>
            <a:ext cx="5423716" cy="5761291"/>
          </a:xfrm>
          <a:prstGeom prst="rect">
            <a:avLst/>
          </a:prstGeom>
        </p:spPr>
      </p:pic>
    </p:spTree>
    <p:extLst>
      <p:ext uri="{BB962C8B-B14F-4D97-AF65-F5344CB8AC3E}">
        <p14:creationId xmlns:p14="http://schemas.microsoft.com/office/powerpoint/2010/main" val="34275590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21755</TotalTime>
  <Words>6218</Words>
  <Application>Microsoft Office PowerPoint</Application>
  <PresentationFormat>Widescreen</PresentationFormat>
  <Paragraphs>946</Paragraphs>
  <Slides>74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SimSun</vt:lpstr>
      <vt:lpstr>Arial</vt:lpstr>
      <vt:lpstr>Calibri</vt:lpstr>
      <vt:lpstr>Calibri Light</vt:lpstr>
      <vt:lpstr>Office Theme</vt:lpstr>
      <vt:lpstr>Computer Vision BS (CS) Elective</vt:lpstr>
      <vt:lpstr>Unit 01  Week 02-03 Traditional Computer Vision</vt:lpstr>
      <vt:lpstr>Contents</vt:lpstr>
      <vt:lpstr>    Color Physics</vt:lpstr>
      <vt:lpstr>    Color Appearance of Different Spectral Bands</vt:lpstr>
      <vt:lpstr>    Chromaticity or Chrominance</vt:lpstr>
      <vt:lpstr>    Chromaticity or Chrominance</vt:lpstr>
      <vt:lpstr>    Chromaticity diagram</vt:lpstr>
      <vt:lpstr>    Chromaticity diagram</vt:lpstr>
      <vt:lpstr>    Color Spaces</vt:lpstr>
      <vt:lpstr>    Grayscale color space</vt:lpstr>
      <vt:lpstr> Grayscale color space</vt:lpstr>
      <vt:lpstr> Grayscale color space</vt:lpstr>
      <vt:lpstr>  RGB color space</vt:lpstr>
      <vt:lpstr>  RGB color space</vt:lpstr>
      <vt:lpstr>  RGB color space</vt:lpstr>
      <vt:lpstr>  HSV color space</vt:lpstr>
      <vt:lpstr>  HSV color space</vt:lpstr>
      <vt:lpstr>  HSV color space</vt:lpstr>
      <vt:lpstr>  HSV color space</vt:lpstr>
      <vt:lpstr>  Lab color space</vt:lpstr>
      <vt:lpstr>  Lab color space</vt:lpstr>
      <vt:lpstr>  Lab color space</vt:lpstr>
      <vt:lpstr>  Lab color space</vt:lpstr>
      <vt:lpstr>  CMYK color space</vt:lpstr>
      <vt:lpstr>  CMYK color space</vt:lpstr>
      <vt:lpstr>    Subtractive Color spaces</vt:lpstr>
      <vt:lpstr>    Subtractive Color spaces</vt:lpstr>
      <vt:lpstr>   Additive Color spaces</vt:lpstr>
      <vt:lpstr>    Comparative table of major color spaces</vt:lpstr>
      <vt:lpstr>    Assignment # 02</vt:lpstr>
      <vt:lpstr>    Image filtering</vt:lpstr>
      <vt:lpstr>    Image filtering</vt:lpstr>
      <vt:lpstr>    Classification of Image Filtering</vt:lpstr>
      <vt:lpstr>    Classification of Image Filtering</vt:lpstr>
      <vt:lpstr>    Frequency and spatial domain in images</vt:lpstr>
      <vt:lpstr>    Fourier Transform</vt:lpstr>
      <vt:lpstr>    Fourier Transform</vt:lpstr>
      <vt:lpstr>    Fourier Transform</vt:lpstr>
      <vt:lpstr>    Frequency domain filtering</vt:lpstr>
      <vt:lpstr> Types of Frequency domain filtering</vt:lpstr>
      <vt:lpstr> Types of Frequency domain filtering</vt:lpstr>
      <vt:lpstr>    Types of Frequency domain filtering</vt:lpstr>
      <vt:lpstr> Linear filtering</vt:lpstr>
      <vt:lpstr> Linear filtering (Convolution &amp; Cross-correlation)</vt:lpstr>
      <vt:lpstr> Linear filtering</vt:lpstr>
      <vt:lpstr> Linear filtering (Smoothing)</vt:lpstr>
      <vt:lpstr> Linear filtering (Gaussian)</vt:lpstr>
      <vt:lpstr> Linear filtering (Gaussian)</vt:lpstr>
      <vt:lpstr> Linear filtering (Gaussian)</vt:lpstr>
      <vt:lpstr> Linear filtering (Sharpening)</vt:lpstr>
      <vt:lpstr>PowerPoint Presentation</vt:lpstr>
      <vt:lpstr> Linear filtering (Sharpening)</vt:lpstr>
      <vt:lpstr> Linear filtering (Sharpening)</vt:lpstr>
      <vt:lpstr> Linear filtering (Sharpening)</vt:lpstr>
      <vt:lpstr> Linear filtering (Sharpening)</vt:lpstr>
      <vt:lpstr> Linear filtering (Sharpening)</vt:lpstr>
      <vt:lpstr> Linear filtering (Edge detection)</vt:lpstr>
      <vt:lpstr> Linear filtering (Edge detection)</vt:lpstr>
      <vt:lpstr> Linear filtering (Edge detection)</vt:lpstr>
      <vt:lpstr> Linear filtering (Edge detection)</vt:lpstr>
      <vt:lpstr> Linear filtering (Directional)</vt:lpstr>
      <vt:lpstr> Linear filtering (Directional)</vt:lpstr>
      <vt:lpstr> Linear filtering (Directional)</vt:lpstr>
      <vt:lpstr>Linear filtering </vt:lpstr>
      <vt:lpstr> Linear filtering (Directional)</vt:lpstr>
      <vt:lpstr> Non Linear filtering </vt:lpstr>
      <vt:lpstr> Non Linear filtering (Median) </vt:lpstr>
      <vt:lpstr> Non Linear filtering (Canny) </vt:lpstr>
      <vt:lpstr> Non Linear filtering (Canny) </vt:lpstr>
      <vt:lpstr> Non Linear filtering (Canny) </vt:lpstr>
      <vt:lpstr> Non Linear filtering (Canny) </vt:lpstr>
      <vt:lpstr> Non Linear filtering (Canny) </vt:lpstr>
      <vt:lpstr>    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Feature Extraction and Selection based ANFIS interpolation and its application</dc:title>
  <dc:creator>Microsoft account</dc:creator>
  <cp:lastModifiedBy>Microsoft account</cp:lastModifiedBy>
  <cp:revision>1314</cp:revision>
  <dcterms:created xsi:type="dcterms:W3CDTF">2023-04-07T16:08:55Z</dcterms:created>
  <dcterms:modified xsi:type="dcterms:W3CDTF">2026-01-29T08:32:20Z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2dfecbd-fc97-4e8a-a9cd-19ed496c406e_Enabled">
    <vt:lpwstr>true</vt:lpwstr>
  </property>
  <property fmtid="{D5CDD505-2E9C-101B-9397-08002B2CF9AE}" pid="3" name="MSIP_Label_f2dfecbd-fc97-4e8a-a9cd-19ed496c406e_SetDate">
    <vt:lpwstr>2023-04-28T22:08:50Z</vt:lpwstr>
  </property>
  <property fmtid="{D5CDD505-2E9C-101B-9397-08002B2CF9AE}" pid="4" name="MSIP_Label_f2dfecbd-fc97-4e8a-a9cd-19ed496c406e_Method">
    <vt:lpwstr>Standard</vt:lpwstr>
  </property>
  <property fmtid="{D5CDD505-2E9C-101B-9397-08002B2CF9AE}" pid="5" name="MSIP_Label_f2dfecbd-fc97-4e8a-a9cd-19ed496c406e_Name">
    <vt:lpwstr>defa4170-0d19-0005-0004-bc88714345d2</vt:lpwstr>
  </property>
  <property fmtid="{D5CDD505-2E9C-101B-9397-08002B2CF9AE}" pid="6" name="MSIP_Label_f2dfecbd-fc97-4e8a-a9cd-19ed496c406e_SiteId">
    <vt:lpwstr>d47b090e-3f5a-4ca0-84d0-9f89d269f175</vt:lpwstr>
  </property>
  <property fmtid="{D5CDD505-2E9C-101B-9397-08002B2CF9AE}" pid="7" name="MSIP_Label_f2dfecbd-fc97-4e8a-a9cd-19ed496c406e_ActionId">
    <vt:lpwstr>199568a8-69d6-4494-8f43-317d73d6900f</vt:lpwstr>
  </property>
  <property fmtid="{D5CDD505-2E9C-101B-9397-08002B2CF9AE}" pid="8" name="MSIP_Label_f2dfecbd-fc97-4e8a-a9cd-19ed496c406e_ContentBits">
    <vt:lpwstr>0</vt:lpwstr>
  </property>
</Properties>
</file>